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4" r:id="rId4"/>
    <p:sldId id="268" r:id="rId5"/>
    <p:sldId id="275" r:id="rId6"/>
    <p:sldId id="269" r:id="rId7"/>
    <p:sldId id="276" r:id="rId8"/>
    <p:sldId id="270" r:id="rId9"/>
    <p:sldId id="277" r:id="rId10"/>
    <p:sldId id="271" r:id="rId11"/>
    <p:sldId id="278" r:id="rId12"/>
    <p:sldId id="272" r:id="rId13"/>
    <p:sldId id="273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  <p:sldId id="288" r:id="rId24"/>
    <p:sldId id="289" r:id="rId25"/>
    <p:sldId id="290" r:id="rId26"/>
    <p:sldId id="291" r:id="rId27"/>
    <p:sldId id="292" r:id="rId28"/>
    <p:sldId id="293" r:id="rId29"/>
    <p:sldId id="313" r:id="rId30"/>
    <p:sldId id="294" r:id="rId31"/>
    <p:sldId id="314" r:id="rId32"/>
    <p:sldId id="295" r:id="rId33"/>
    <p:sldId id="315" r:id="rId34"/>
    <p:sldId id="296" r:id="rId35"/>
    <p:sldId id="316" r:id="rId36"/>
    <p:sldId id="297" r:id="rId37"/>
    <p:sldId id="317" r:id="rId38"/>
    <p:sldId id="298" r:id="rId39"/>
    <p:sldId id="318" r:id="rId40"/>
    <p:sldId id="299" r:id="rId41"/>
    <p:sldId id="319" r:id="rId42"/>
    <p:sldId id="301" r:id="rId43"/>
    <p:sldId id="320" r:id="rId44"/>
    <p:sldId id="303" r:id="rId45"/>
    <p:sldId id="321" r:id="rId46"/>
    <p:sldId id="302" r:id="rId47"/>
    <p:sldId id="322" r:id="rId48"/>
    <p:sldId id="300" r:id="rId49"/>
    <p:sldId id="323" r:id="rId50"/>
    <p:sldId id="304" r:id="rId51"/>
    <p:sldId id="324" r:id="rId52"/>
    <p:sldId id="305" r:id="rId53"/>
    <p:sldId id="325" r:id="rId54"/>
    <p:sldId id="306" r:id="rId55"/>
    <p:sldId id="326" r:id="rId56"/>
    <p:sldId id="307" r:id="rId57"/>
    <p:sldId id="327" r:id="rId58"/>
    <p:sldId id="308" r:id="rId59"/>
    <p:sldId id="328" r:id="rId60"/>
    <p:sldId id="309" r:id="rId61"/>
    <p:sldId id="329" r:id="rId62"/>
    <p:sldId id="310" r:id="rId63"/>
    <p:sldId id="330" r:id="rId64"/>
    <p:sldId id="311" r:id="rId65"/>
    <p:sldId id="331" r:id="rId66"/>
    <p:sldId id="312" r:id="rId67"/>
    <p:sldId id="332" r:id="rId68"/>
    <p:sldId id="333" r:id="rId69"/>
    <p:sldId id="335" r:id="rId70"/>
    <p:sldId id="334" r:id="rId71"/>
    <p:sldId id="336" r:id="rId72"/>
    <p:sldId id="337" r:id="rId73"/>
    <p:sldId id="342" r:id="rId74"/>
    <p:sldId id="338" r:id="rId75"/>
    <p:sldId id="343" r:id="rId76"/>
    <p:sldId id="339" r:id="rId77"/>
    <p:sldId id="344" r:id="rId78"/>
    <p:sldId id="340" r:id="rId79"/>
    <p:sldId id="345" r:id="rId80"/>
    <p:sldId id="341" r:id="rId81"/>
    <p:sldId id="346" r:id="rId8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2" autoAdjust="0"/>
    <p:restoredTop sz="94660"/>
  </p:normalViewPr>
  <p:slideViewPr>
    <p:cSldViewPr snapToGrid="0">
      <p:cViewPr varScale="1">
        <p:scale>
          <a:sx n="43" d="100"/>
          <a:sy n="43" d="100"/>
        </p:scale>
        <p:origin x="6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08E3F-F134-4341-83A1-C4B397EC5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6990F-651A-4D9D-93D0-E5F05A69AE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0B98D-DE7A-4779-A125-5DBE992F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42ED-9584-424D-AB06-3B556A153879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9AC8C-C973-4D15-8F0A-E469FBE73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53D2D7-A131-45EC-B2ED-3E956A9CC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AD0-DAC4-4AB1-8CA4-E865B9E4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22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A54DB-41FB-4D02-ADE0-588DEC633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C4241-19A0-401A-9902-8C8B0FB00F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D86E5-64A9-49DE-860D-D834445A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42ED-9584-424D-AB06-3B556A153879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A73B53-C7A1-43B6-BF69-902C859A2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2624C-D610-42A4-BA7D-66BE86E9C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AD0-DAC4-4AB1-8CA4-E865B9E4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07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6AC626-1106-4629-A091-5E31C9078D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40F47-74DD-496F-B7DF-66C724951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8D5E08-0A64-469F-82C6-EF2804D2E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42ED-9584-424D-AB06-3B556A153879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99CF8-7A06-4388-818C-D993CDEA1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B2A5B-3EE9-43F9-B7F7-A782B5AF7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AD0-DAC4-4AB1-8CA4-E865B9E4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9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B1F10-A420-4308-A6D9-98052A93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49E41-E616-4305-B07F-FA8F0D2352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E2604E-59CB-4609-922D-A89826EA9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42ED-9584-424D-AB06-3B556A153879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6345C-31D2-416C-87A7-226C25D1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03A24-C8DA-4DD6-9712-F7B5B045F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AD0-DAC4-4AB1-8CA4-E865B9E4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7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291C9-48B4-4283-85B9-F7BC2CB8A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758D24-6585-49A7-8C07-FC9187765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89EE4-BCE6-4B1F-881D-A4936F1ED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42ED-9584-424D-AB06-3B556A153879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A4257-CB13-49B3-9DD9-D5C2E125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6BC35C-9E4B-4197-8FE2-DA2E35AE0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AD0-DAC4-4AB1-8CA4-E865B9E4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77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4A8AC-18F2-4C34-BCC5-F31F8FAB3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8FA72-BCCF-437E-944B-34F49CDC1B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BBCC86-3AC6-4BFB-A5AC-F8C58BF24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F4EBA-CC35-48E2-AF0D-56422F8D1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42ED-9584-424D-AB06-3B556A153879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55FB0E-E555-4EEF-B67A-8BB9CC6A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5B6A24-E5A4-43BA-993B-FC9F4AF74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AD0-DAC4-4AB1-8CA4-E865B9E4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0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4082C-16A2-48C9-8E07-C09F0A5A2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F6CAEC-D888-4ED6-A929-91C85AA85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F17C3C-1744-4364-9490-A564A987C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5FEB47-9F72-40E0-ACB7-ECFF82FDD0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377417-6927-481B-8437-0A4C91AE35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6264CCC-0447-453C-9926-EF75C09F5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42ED-9584-424D-AB06-3B556A153879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E1964A-E36C-4BC4-A310-B46352C08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216585-1ED9-4BDE-AB8D-63E20E50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AD0-DAC4-4AB1-8CA4-E865B9E4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2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8BAC0-6452-44F9-A68C-7BB8A2EF6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D94BFE-4EB8-428B-91F0-99F8725B1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42ED-9584-424D-AB06-3B556A153879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643FD2-DE0F-42E5-A25B-6D9838CBF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231689-49D6-4138-BC81-456608B86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AD0-DAC4-4AB1-8CA4-E865B9E4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6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3BD432-15EB-4B27-957D-457ED3F7E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42ED-9584-424D-AB06-3B556A153879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6F0B1-F8CF-4E23-8B17-0A1C8566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C56D18-CC38-406F-A204-63E302992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AD0-DAC4-4AB1-8CA4-E865B9E4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160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77B6-B646-49B9-86FF-0F822518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7FFBD-BDE1-4D02-8709-482477410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C61D9-4214-4DBF-AC3F-931649F90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4A43F-DB50-40BE-81F1-249B63587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42ED-9584-424D-AB06-3B556A153879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FD4756-03F3-4804-92F0-B8E2ABBA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52D22-488F-4B9A-973D-DBDC2B171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AD0-DAC4-4AB1-8CA4-E865B9E4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30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596A3-C4EE-4839-9175-55C3B1917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D3DD8A-1BF2-4364-A9BA-1ACD56B78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545EF1-A588-486C-87A6-CB5C7EC07A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D66DCF-10ED-4E61-AA6C-2B32CB6B3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E42ED-9584-424D-AB06-3B556A153879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B0E66-A2B8-4742-B793-959E53EB5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04BAED-AA05-4A35-B3E9-73B2BB6EF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1AD0-DAC4-4AB1-8CA4-E865B9E4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79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BE2895-D270-486A-9381-88018C7B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E6005-2ED4-4A3C-8236-56ED92E3F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5429C0-D91C-4E6A-BA9F-682878CF7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5E42ED-9584-424D-AB06-3B556A153879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13FBE-1F69-4CC4-B0FA-E057E77B8F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C3A56-C9B1-4C5E-BDA3-59D1E685E1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1AD0-DAC4-4AB1-8CA4-E865B9E423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19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2806-566B-4F82-8BC4-D1ADDD512E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Unit 5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038468-C8DE-478A-855E-1C6DEE3944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09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2714BD22-76D6-4BBA-B500-717212164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77200" y="1752600"/>
            <a:ext cx="2362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Our sun is…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Hot or cool?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Big or small?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Bright or faint?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  <p:pic>
        <p:nvPicPr>
          <p:cNvPr id="41987" name="Picture 3" descr="hr2">
            <a:extLst>
              <a:ext uri="{FF2B5EF4-FFF2-40B4-BE49-F238E27FC236}">
                <a16:creationId xmlns:a16="http://schemas.microsoft.com/office/drawing/2014/main" id="{20D6F235-4591-4781-911D-E6167EB8B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6096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8" name="Text Box 4">
            <a:extLst>
              <a:ext uri="{FF2B5EF4-FFF2-40B4-BE49-F238E27FC236}">
                <a16:creationId xmlns:a16="http://schemas.microsoft.com/office/drawing/2014/main" id="{8D93B257-F419-4F24-B603-F5E00929CF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276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78F53BA-DF4F-461D-B425-B43AA9D6F2ED}"/>
              </a:ext>
            </a:extLst>
          </p:cNvPr>
          <p:cNvSpPr/>
          <p:nvPr/>
        </p:nvSpPr>
        <p:spPr>
          <a:xfrm>
            <a:off x="815481" y="598670"/>
            <a:ext cx="930387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RQ5 Answer Questions</a:t>
            </a:r>
          </a:p>
        </p:txBody>
      </p:sp>
    </p:spTree>
    <p:extLst>
      <p:ext uri="{BB962C8B-B14F-4D97-AF65-F5344CB8AC3E}">
        <p14:creationId xmlns:p14="http://schemas.microsoft.com/office/powerpoint/2010/main" val="2023156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E29B8-98CF-4923-AC4E-8332AB7BE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Q5A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BA71C-82C4-4A69-A80F-BFA74C3C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Our sun is… </a:t>
            </a:r>
          </a:p>
          <a:p>
            <a:r>
              <a:rPr lang="en-US" altLang="en-US" dirty="0"/>
              <a:t>Hot or cool?  	cool</a:t>
            </a:r>
          </a:p>
          <a:p>
            <a:r>
              <a:rPr lang="en-US" altLang="en-US" dirty="0"/>
              <a:t>Big or small?	small</a:t>
            </a:r>
          </a:p>
          <a:p>
            <a:r>
              <a:rPr lang="en-US" altLang="en-US" dirty="0"/>
              <a:t>Bright or faint?	faint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972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59EF29BF-15DA-4992-84C3-58D0D52CB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77200" y="1752600"/>
            <a:ext cx="2362200" cy="4114800"/>
          </a:xfrm>
        </p:spPr>
        <p:txBody>
          <a:bodyPr/>
          <a:lstStyle/>
          <a:p>
            <a:r>
              <a:rPr lang="en-US" altLang="en-US" dirty="0"/>
              <a:t>Red dwarfs are… </a:t>
            </a:r>
          </a:p>
          <a:p>
            <a:r>
              <a:rPr lang="en-US" altLang="en-US" dirty="0"/>
              <a:t>Hot or cool?</a:t>
            </a:r>
          </a:p>
          <a:p>
            <a:r>
              <a:rPr lang="en-US" altLang="en-US" dirty="0"/>
              <a:t>Big or small?</a:t>
            </a:r>
          </a:p>
          <a:p>
            <a:r>
              <a:rPr lang="en-US" altLang="en-US" dirty="0"/>
              <a:t>Bright or faint?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43011" name="Picture 3" descr="hr2">
            <a:extLst>
              <a:ext uri="{FF2B5EF4-FFF2-40B4-BE49-F238E27FC236}">
                <a16:creationId xmlns:a16="http://schemas.microsoft.com/office/drawing/2014/main" id="{AB2F30E0-A9C6-4C9B-A9B6-A3F87F3A6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6096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2" name="Text Box 4">
            <a:extLst>
              <a:ext uri="{FF2B5EF4-FFF2-40B4-BE49-F238E27FC236}">
                <a16:creationId xmlns:a16="http://schemas.microsoft.com/office/drawing/2014/main" id="{CE8CF5DC-EE5B-4FFB-823A-4667C271FC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276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D605ACD-23CF-4C78-8B65-7A53A9F13E23}"/>
              </a:ext>
            </a:extLst>
          </p:cNvPr>
          <p:cNvSpPr/>
          <p:nvPr/>
        </p:nvSpPr>
        <p:spPr>
          <a:xfrm>
            <a:off x="766713" y="562094"/>
            <a:ext cx="96726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RQ6 Answer Questions</a:t>
            </a:r>
          </a:p>
        </p:txBody>
      </p:sp>
    </p:spTree>
    <p:extLst>
      <p:ext uri="{BB962C8B-B14F-4D97-AF65-F5344CB8AC3E}">
        <p14:creationId xmlns:p14="http://schemas.microsoft.com/office/powerpoint/2010/main" val="1637900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6FE19-0032-40A7-A5C8-87EFFAFC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C836C4-61D2-4D5D-9F4F-5F26D8EEA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Red dwarfs are… </a:t>
            </a:r>
          </a:p>
          <a:p>
            <a:r>
              <a:rPr lang="en-US" altLang="en-US" dirty="0"/>
              <a:t>Hot or cool?	cool</a:t>
            </a:r>
          </a:p>
          <a:p>
            <a:r>
              <a:rPr lang="en-US" altLang="en-US" dirty="0"/>
              <a:t>Big or small?	small</a:t>
            </a:r>
          </a:p>
          <a:p>
            <a:r>
              <a:rPr lang="en-US" altLang="en-US" dirty="0"/>
              <a:t>Bright or faint?	faint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14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A0769-5F78-4342-B651-993435357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56608-922C-4770-B3A7-B6EA76DD1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process by which the Sun makes photons of light?</a:t>
            </a:r>
          </a:p>
        </p:txBody>
      </p:sp>
    </p:spTree>
    <p:extLst>
      <p:ext uri="{BB962C8B-B14F-4D97-AF65-F5344CB8AC3E}">
        <p14:creationId xmlns:p14="http://schemas.microsoft.com/office/powerpoint/2010/main" val="2131356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CA13C-0EBA-4378-A030-9F3346F9C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Q7A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50AF7-2382-45B9-8D9B-6DB462FC5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Thermonuclear fusion</a:t>
            </a:r>
          </a:p>
        </p:txBody>
      </p:sp>
    </p:spTree>
    <p:extLst>
      <p:ext uri="{BB962C8B-B14F-4D97-AF65-F5344CB8AC3E}">
        <p14:creationId xmlns:p14="http://schemas.microsoft.com/office/powerpoint/2010/main" val="2892576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8DAC0-ECE3-4361-9259-ECF4F455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DDDB9-21F4-42C8-916D-FA49BC057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force cause the star to pull in on itself?</a:t>
            </a:r>
          </a:p>
        </p:txBody>
      </p:sp>
    </p:spTree>
    <p:extLst>
      <p:ext uri="{BB962C8B-B14F-4D97-AF65-F5344CB8AC3E}">
        <p14:creationId xmlns:p14="http://schemas.microsoft.com/office/powerpoint/2010/main" val="3259329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D3EC9-936F-42F9-A853-2CA5A48BD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Q8A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4AB40-15CE-4888-8604-A7DFD30C8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Gravity</a:t>
            </a:r>
          </a:p>
        </p:txBody>
      </p:sp>
    </p:spTree>
    <p:extLst>
      <p:ext uri="{BB962C8B-B14F-4D97-AF65-F5344CB8AC3E}">
        <p14:creationId xmlns:p14="http://schemas.microsoft.com/office/powerpoint/2010/main" val="15243006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98AB4-2E65-4914-B6CB-8B8FEECA5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D49F89-D1F6-4CA5-B39E-7990A46CA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in the Sun does the fusion take place?</a:t>
            </a:r>
          </a:p>
        </p:txBody>
      </p:sp>
    </p:spTree>
    <p:extLst>
      <p:ext uri="{BB962C8B-B14F-4D97-AF65-F5344CB8AC3E}">
        <p14:creationId xmlns:p14="http://schemas.microsoft.com/office/powerpoint/2010/main" val="3075606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47C36-8C21-46D1-9FD1-6D95B6AF5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Q9A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7D75F-9BB6-45DA-BDC7-D815BE7BD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Core</a:t>
            </a:r>
          </a:p>
        </p:txBody>
      </p:sp>
    </p:spTree>
    <p:extLst>
      <p:ext uri="{BB962C8B-B14F-4D97-AF65-F5344CB8AC3E}">
        <p14:creationId xmlns:p14="http://schemas.microsoft.com/office/powerpoint/2010/main" val="1725322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>
            <a:extLst>
              <a:ext uri="{FF2B5EF4-FFF2-40B4-BE49-F238E27FC236}">
                <a16:creationId xmlns:a16="http://schemas.microsoft.com/office/drawing/2014/main" id="{53F1CC39-07AC-44CF-9869-AB653F8EB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56320" y="1935480"/>
            <a:ext cx="2362200" cy="4114800"/>
          </a:xfrm>
        </p:spPr>
        <p:txBody>
          <a:bodyPr/>
          <a:lstStyle/>
          <a:p>
            <a:r>
              <a:rPr lang="en-US" altLang="en-US" dirty="0"/>
              <a:t>Blue giants?</a:t>
            </a:r>
          </a:p>
          <a:p>
            <a:r>
              <a:rPr lang="en-US" altLang="en-US" dirty="0"/>
              <a:t>Red giants?</a:t>
            </a:r>
          </a:p>
          <a:p>
            <a:r>
              <a:rPr lang="en-US" altLang="en-US" dirty="0"/>
              <a:t>White dwarfs?</a:t>
            </a:r>
          </a:p>
          <a:p>
            <a:r>
              <a:rPr lang="en-US" altLang="en-US" dirty="0"/>
              <a:t>The sun?</a:t>
            </a:r>
          </a:p>
          <a:p>
            <a:r>
              <a:rPr lang="en-US" altLang="en-US" dirty="0"/>
              <a:t>Red dwarfs?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37891" name="Picture 5" descr="hr2">
            <a:extLst>
              <a:ext uri="{FF2B5EF4-FFF2-40B4-BE49-F238E27FC236}">
                <a16:creationId xmlns:a16="http://schemas.microsoft.com/office/drawing/2014/main" id="{4F63FA47-24D0-4BB7-BBBD-0034EBF999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4080" y="1752600"/>
            <a:ext cx="6096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Text Box 6">
            <a:extLst>
              <a:ext uri="{FF2B5EF4-FFF2-40B4-BE49-F238E27FC236}">
                <a16:creationId xmlns:a16="http://schemas.microsoft.com/office/drawing/2014/main" id="{3308790B-CC2A-4518-B61C-37080BC04D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276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A8E2A7-224A-40CC-AD5D-AD5ABCFCD822}"/>
              </a:ext>
            </a:extLst>
          </p:cNvPr>
          <p:cNvSpPr txBox="1"/>
          <p:nvPr/>
        </p:nvSpPr>
        <p:spPr>
          <a:xfrm>
            <a:off x="1060704" y="621792"/>
            <a:ext cx="904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RQ1 Give the letter(s) needed to match the clues.</a:t>
            </a:r>
          </a:p>
        </p:txBody>
      </p:sp>
    </p:spTree>
    <p:extLst>
      <p:ext uri="{BB962C8B-B14F-4D97-AF65-F5344CB8AC3E}">
        <p14:creationId xmlns:p14="http://schemas.microsoft.com/office/powerpoint/2010/main" val="9435239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D6D0A-AFF8-430C-9D51-711F301A4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700F3-7BD9-4CC6-BD90-4EF873C61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 sunspots appear darker on the Sun’s surface?</a:t>
            </a:r>
          </a:p>
        </p:txBody>
      </p:sp>
    </p:spTree>
    <p:extLst>
      <p:ext uri="{BB962C8B-B14F-4D97-AF65-F5344CB8AC3E}">
        <p14:creationId xmlns:p14="http://schemas.microsoft.com/office/powerpoint/2010/main" val="22482501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34C7D-2ED8-4494-A594-22D7F41E1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805D5-5B2B-4735-8CC5-796945B42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Sunspots are cooler regions compared to the rest of the surface of the sun</a:t>
            </a:r>
          </a:p>
        </p:txBody>
      </p:sp>
    </p:spTree>
    <p:extLst>
      <p:ext uri="{BB962C8B-B14F-4D97-AF65-F5344CB8AC3E}">
        <p14:creationId xmlns:p14="http://schemas.microsoft.com/office/powerpoint/2010/main" val="2666613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88E00-1000-4C65-A882-66B03F2A1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42D341-8958-4080-A28B-0B7DF116B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atoms move faster inside the Sun’s core, what is the result?</a:t>
            </a:r>
          </a:p>
        </p:txBody>
      </p:sp>
    </p:spTree>
    <p:extLst>
      <p:ext uri="{BB962C8B-B14F-4D97-AF65-F5344CB8AC3E}">
        <p14:creationId xmlns:p14="http://schemas.microsoft.com/office/powerpoint/2010/main" val="13101307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284151-1D5E-4C0B-890A-A2B8FCDB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Q11A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406A8F-F329-490C-877B-E9D0F8E6F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Energy moves out to the radiation zone and the </a:t>
            </a:r>
            <a:r>
              <a:rPr lang="en-US"/>
              <a:t>temperature drops</a:t>
            </a:r>
          </a:p>
        </p:txBody>
      </p:sp>
    </p:spTree>
    <p:extLst>
      <p:ext uri="{BB962C8B-B14F-4D97-AF65-F5344CB8AC3E}">
        <p14:creationId xmlns:p14="http://schemas.microsoft.com/office/powerpoint/2010/main" val="2298277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DBF44-5815-4B29-A56A-2B4DEA28C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E9FD-924B-4C35-BA74-ECAAD2651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Approximately how long is a sunspot cycle?</a:t>
            </a:r>
          </a:p>
        </p:txBody>
      </p:sp>
    </p:spTree>
    <p:extLst>
      <p:ext uri="{BB962C8B-B14F-4D97-AF65-F5344CB8AC3E}">
        <p14:creationId xmlns:p14="http://schemas.microsoft.com/office/powerpoint/2010/main" val="34910958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B2276-D8B3-459A-82DB-DFF3288EB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Q12A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5D9D7-3769-4E05-B139-A36C335C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 years</a:t>
            </a:r>
          </a:p>
        </p:txBody>
      </p:sp>
    </p:spTree>
    <p:extLst>
      <p:ext uri="{BB962C8B-B14F-4D97-AF65-F5344CB8AC3E}">
        <p14:creationId xmlns:p14="http://schemas.microsoft.com/office/powerpoint/2010/main" val="14034841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7D983-A0F1-490D-B337-20E0F19A7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FFACF-93A5-48AF-B817-6A84C011E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reason for prominences on the Sun’s surface?</a:t>
            </a:r>
          </a:p>
        </p:txBody>
      </p:sp>
    </p:spTree>
    <p:extLst>
      <p:ext uri="{BB962C8B-B14F-4D97-AF65-F5344CB8AC3E}">
        <p14:creationId xmlns:p14="http://schemas.microsoft.com/office/powerpoint/2010/main" val="2638524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D0AC02-710A-483D-B150-654E23C5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Q13A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AFB14-8D9C-4F52-8377-6A459CE93B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Magnetic fields on the surface of the sun pull the prominences back toward the surface</a:t>
            </a:r>
          </a:p>
        </p:txBody>
      </p:sp>
    </p:spTree>
    <p:extLst>
      <p:ext uri="{BB962C8B-B14F-4D97-AF65-F5344CB8AC3E}">
        <p14:creationId xmlns:p14="http://schemas.microsoft.com/office/powerpoint/2010/main" val="42063522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791E-FA7A-4E8D-A094-C6F7AB08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RQ14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C7FE7F-9853-4A63-92A9-87A80D2D3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9732849"/>
              </p:ext>
            </p:extLst>
          </p:nvPr>
        </p:nvGraphicFramePr>
        <p:xfrm>
          <a:off x="1011937" y="1690689"/>
          <a:ext cx="8497825" cy="2905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565">
                  <a:extLst>
                    <a:ext uri="{9D8B030D-6E8A-4147-A177-3AD203B41FA5}">
                      <a16:colId xmlns:a16="http://schemas.microsoft.com/office/drawing/2014/main" val="2477008055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301248659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479153124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23910916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297868565"/>
                    </a:ext>
                  </a:extLst>
                </a:gridCol>
              </a:tblGrid>
              <a:tr h="968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Apparent Magnitude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Absolute Magnitude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Spectral Class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Parallax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725692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Alpha Centauri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0.742"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2422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Thuban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0.176"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7056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Barnard's Star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0.549"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4084581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Altair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0.194"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8363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368016-0E78-49CB-80FA-3165C3EBE919}"/>
              </a:ext>
            </a:extLst>
          </p:cNvPr>
          <p:cNvSpPr txBox="1"/>
          <p:nvPr/>
        </p:nvSpPr>
        <p:spPr>
          <a:xfrm>
            <a:off x="1011937" y="5059680"/>
            <a:ext cx="8863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Which of these stars has the hottest surface temperature?</a:t>
            </a:r>
          </a:p>
        </p:txBody>
      </p:sp>
    </p:spTree>
    <p:extLst>
      <p:ext uri="{BB962C8B-B14F-4D97-AF65-F5344CB8AC3E}">
        <p14:creationId xmlns:p14="http://schemas.microsoft.com/office/powerpoint/2010/main" val="348659606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Q14A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Altair</a:t>
            </a:r>
          </a:p>
        </p:txBody>
      </p:sp>
    </p:spTree>
    <p:extLst>
      <p:ext uri="{BB962C8B-B14F-4D97-AF65-F5344CB8AC3E}">
        <p14:creationId xmlns:p14="http://schemas.microsoft.com/office/powerpoint/2010/main" val="2528064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07090-86AA-44B5-9038-238EB8D17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3A95B-CFC5-44E6-ABE8-155EFA03F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Blue giants?	B </a:t>
            </a:r>
          </a:p>
          <a:p>
            <a:r>
              <a:rPr lang="en-US" altLang="en-US" dirty="0"/>
              <a:t>Red giants?	D</a:t>
            </a:r>
          </a:p>
          <a:p>
            <a:r>
              <a:rPr lang="en-US" altLang="en-US" dirty="0"/>
              <a:t>White dwarfs?	C</a:t>
            </a:r>
          </a:p>
          <a:p>
            <a:r>
              <a:rPr lang="en-US" altLang="en-US" dirty="0"/>
              <a:t>The sun?		E</a:t>
            </a:r>
          </a:p>
          <a:p>
            <a:r>
              <a:rPr lang="en-US" altLang="en-US" dirty="0"/>
              <a:t>Red dwarfs?	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119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791E-FA7A-4E8D-A094-C6F7AB08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RQ15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C7FE7F-9853-4A63-92A9-87A80D2D35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11937" y="1690689"/>
          <a:ext cx="8497825" cy="2905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565">
                  <a:extLst>
                    <a:ext uri="{9D8B030D-6E8A-4147-A177-3AD203B41FA5}">
                      <a16:colId xmlns:a16="http://schemas.microsoft.com/office/drawing/2014/main" val="2477008055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301248659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479153124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23910916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297868565"/>
                    </a:ext>
                  </a:extLst>
                </a:gridCol>
              </a:tblGrid>
              <a:tr h="968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Apparent Magnitude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Absolute Magnitude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Spectral Class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Parallax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725692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Alpha Centauri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0.742"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2422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Thuban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0.176"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7056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Barnard's Star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0.549"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4084581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Altair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0.194"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8363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368016-0E78-49CB-80FA-3165C3EBE919}"/>
              </a:ext>
            </a:extLst>
          </p:cNvPr>
          <p:cNvSpPr txBox="1"/>
          <p:nvPr/>
        </p:nvSpPr>
        <p:spPr>
          <a:xfrm>
            <a:off x="1011937" y="5059680"/>
            <a:ext cx="8863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Which of these stars has the coolest surface temperature?</a:t>
            </a:r>
          </a:p>
        </p:txBody>
      </p:sp>
    </p:spTree>
    <p:extLst>
      <p:ext uri="{BB962C8B-B14F-4D97-AF65-F5344CB8AC3E}">
        <p14:creationId xmlns:p14="http://schemas.microsoft.com/office/powerpoint/2010/main" val="39783597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Q15A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Barnard’s Star</a:t>
            </a:r>
          </a:p>
        </p:txBody>
      </p:sp>
    </p:spTree>
    <p:extLst>
      <p:ext uri="{BB962C8B-B14F-4D97-AF65-F5344CB8AC3E}">
        <p14:creationId xmlns:p14="http://schemas.microsoft.com/office/powerpoint/2010/main" val="34163166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791E-FA7A-4E8D-A094-C6F7AB08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RQ16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C7FE7F-9853-4A63-92A9-87A80D2D35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11937" y="1690689"/>
          <a:ext cx="8497825" cy="2905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565">
                  <a:extLst>
                    <a:ext uri="{9D8B030D-6E8A-4147-A177-3AD203B41FA5}">
                      <a16:colId xmlns:a16="http://schemas.microsoft.com/office/drawing/2014/main" val="2477008055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301248659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479153124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23910916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297868565"/>
                    </a:ext>
                  </a:extLst>
                </a:gridCol>
              </a:tblGrid>
              <a:tr h="968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Apparent Magnitude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Absolute Magnitude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Spectral Class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Parallax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725692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Alpha Centauri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0.742"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2422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Thuban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0.176"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7056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Barnard's Star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0.549"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4084581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Altair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0.194"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8363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368016-0E78-49CB-80FA-3165C3EBE919}"/>
              </a:ext>
            </a:extLst>
          </p:cNvPr>
          <p:cNvSpPr txBox="1"/>
          <p:nvPr/>
        </p:nvSpPr>
        <p:spPr>
          <a:xfrm>
            <a:off x="1011937" y="5059680"/>
            <a:ext cx="8863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Which of these stars appear the brightest in the sky at night?</a:t>
            </a:r>
          </a:p>
        </p:txBody>
      </p:sp>
    </p:spTree>
    <p:extLst>
      <p:ext uri="{BB962C8B-B14F-4D97-AF65-F5344CB8AC3E}">
        <p14:creationId xmlns:p14="http://schemas.microsoft.com/office/powerpoint/2010/main" val="26332119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Q16A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Alpha Centauri</a:t>
            </a:r>
          </a:p>
        </p:txBody>
      </p:sp>
    </p:spTree>
    <p:extLst>
      <p:ext uri="{BB962C8B-B14F-4D97-AF65-F5344CB8AC3E}">
        <p14:creationId xmlns:p14="http://schemas.microsoft.com/office/powerpoint/2010/main" val="23118240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791E-FA7A-4E8D-A094-C6F7AB08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RQ17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C7FE7F-9853-4A63-92A9-87A80D2D35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11937" y="1690689"/>
          <a:ext cx="8497825" cy="2905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565">
                  <a:extLst>
                    <a:ext uri="{9D8B030D-6E8A-4147-A177-3AD203B41FA5}">
                      <a16:colId xmlns:a16="http://schemas.microsoft.com/office/drawing/2014/main" val="2477008055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301248659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479153124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23910916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297868565"/>
                    </a:ext>
                  </a:extLst>
                </a:gridCol>
              </a:tblGrid>
              <a:tr h="968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Apparent Magnitude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Absolute Magnitude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Spectral Class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Parallax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725692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Alpha Centauri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0.742"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2422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Thuban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0.176"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7056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Barnard's Star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0.549"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4084581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Altair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0.194"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8363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368016-0E78-49CB-80FA-3165C3EBE919}"/>
              </a:ext>
            </a:extLst>
          </p:cNvPr>
          <p:cNvSpPr txBox="1"/>
          <p:nvPr/>
        </p:nvSpPr>
        <p:spPr>
          <a:xfrm>
            <a:off x="1011937" y="5059680"/>
            <a:ext cx="8863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Which of these stars appear the most luminous and gives off the most light?</a:t>
            </a:r>
          </a:p>
        </p:txBody>
      </p:sp>
    </p:spTree>
    <p:extLst>
      <p:ext uri="{BB962C8B-B14F-4D97-AF65-F5344CB8AC3E}">
        <p14:creationId xmlns:p14="http://schemas.microsoft.com/office/powerpoint/2010/main" val="39124947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Q17A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Altair</a:t>
            </a:r>
          </a:p>
        </p:txBody>
      </p:sp>
    </p:spTree>
    <p:extLst>
      <p:ext uri="{BB962C8B-B14F-4D97-AF65-F5344CB8AC3E}">
        <p14:creationId xmlns:p14="http://schemas.microsoft.com/office/powerpoint/2010/main" val="352943654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791E-FA7A-4E8D-A094-C6F7AB08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RQ18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C7FE7F-9853-4A63-92A9-87A80D2D35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11937" y="1690689"/>
          <a:ext cx="8497825" cy="2905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565">
                  <a:extLst>
                    <a:ext uri="{9D8B030D-6E8A-4147-A177-3AD203B41FA5}">
                      <a16:colId xmlns:a16="http://schemas.microsoft.com/office/drawing/2014/main" val="2477008055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301248659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479153124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23910916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297868565"/>
                    </a:ext>
                  </a:extLst>
                </a:gridCol>
              </a:tblGrid>
              <a:tr h="968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Apparent Magnitude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Absolute Magnitude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Spectral Class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Parallax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725692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Alpha Centauri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0.742"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2422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Thuban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0.176"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7056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Barnard's Star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0.549"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4084581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Altair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0.194"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8363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368016-0E78-49CB-80FA-3165C3EBE919}"/>
              </a:ext>
            </a:extLst>
          </p:cNvPr>
          <p:cNvSpPr txBox="1"/>
          <p:nvPr/>
        </p:nvSpPr>
        <p:spPr>
          <a:xfrm>
            <a:off x="1011937" y="5059680"/>
            <a:ext cx="8863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Which of these stars appear to be the faintest in the sky at night?</a:t>
            </a:r>
          </a:p>
        </p:txBody>
      </p:sp>
    </p:spTree>
    <p:extLst>
      <p:ext uri="{BB962C8B-B14F-4D97-AF65-F5344CB8AC3E}">
        <p14:creationId xmlns:p14="http://schemas.microsoft.com/office/powerpoint/2010/main" val="20740457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Q18A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Barnard’s Star</a:t>
            </a:r>
          </a:p>
        </p:txBody>
      </p:sp>
    </p:spTree>
    <p:extLst>
      <p:ext uri="{BB962C8B-B14F-4D97-AF65-F5344CB8AC3E}">
        <p14:creationId xmlns:p14="http://schemas.microsoft.com/office/powerpoint/2010/main" val="41679494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791E-FA7A-4E8D-A094-C6F7AB08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RQ19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C7FE7F-9853-4A63-92A9-87A80D2D35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11937" y="1690689"/>
          <a:ext cx="8497825" cy="2905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565">
                  <a:extLst>
                    <a:ext uri="{9D8B030D-6E8A-4147-A177-3AD203B41FA5}">
                      <a16:colId xmlns:a16="http://schemas.microsoft.com/office/drawing/2014/main" val="2477008055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301248659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479153124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23910916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297868565"/>
                    </a:ext>
                  </a:extLst>
                </a:gridCol>
              </a:tblGrid>
              <a:tr h="968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Apparent Magnitude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Absolute Magnitude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Spectral Class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Parallax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725692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Alpha Centauri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0.742"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2422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Thuban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0.176"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7056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Barnard's Star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0.549"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4084581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Altair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0.194"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8363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368016-0E78-49CB-80FA-3165C3EBE919}"/>
              </a:ext>
            </a:extLst>
          </p:cNvPr>
          <p:cNvSpPr txBox="1"/>
          <p:nvPr/>
        </p:nvSpPr>
        <p:spPr>
          <a:xfrm>
            <a:off x="1011937" y="5059680"/>
            <a:ext cx="8863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Which of these stars is closest to the Earth?</a:t>
            </a:r>
          </a:p>
        </p:txBody>
      </p:sp>
    </p:spTree>
    <p:extLst>
      <p:ext uri="{BB962C8B-B14F-4D97-AF65-F5344CB8AC3E}">
        <p14:creationId xmlns:p14="http://schemas.microsoft.com/office/powerpoint/2010/main" val="33196385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Q19A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Alpha Centauri</a:t>
            </a:r>
          </a:p>
        </p:txBody>
      </p:sp>
    </p:spTree>
    <p:extLst>
      <p:ext uri="{BB962C8B-B14F-4D97-AF65-F5344CB8AC3E}">
        <p14:creationId xmlns:p14="http://schemas.microsoft.com/office/powerpoint/2010/main" val="169149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02FA4B3B-59BE-4831-9663-29DE0872CF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77200" y="1752600"/>
            <a:ext cx="2362200" cy="4114800"/>
          </a:xfrm>
        </p:spPr>
        <p:txBody>
          <a:bodyPr/>
          <a:lstStyle/>
          <a:p>
            <a:r>
              <a:rPr lang="en-US" altLang="en-US" dirty="0"/>
              <a:t>Blue giants are… </a:t>
            </a:r>
          </a:p>
          <a:p>
            <a:r>
              <a:rPr lang="en-US" altLang="en-US" dirty="0"/>
              <a:t>Hot or cool?</a:t>
            </a:r>
          </a:p>
          <a:p>
            <a:r>
              <a:rPr lang="en-US" altLang="en-US" dirty="0"/>
              <a:t>Big or small?</a:t>
            </a:r>
          </a:p>
          <a:p>
            <a:r>
              <a:rPr lang="en-US" altLang="en-US" dirty="0"/>
              <a:t>Bright or faint?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38915" name="Picture 3" descr="hr2">
            <a:extLst>
              <a:ext uri="{FF2B5EF4-FFF2-40B4-BE49-F238E27FC236}">
                <a16:creationId xmlns:a16="http://schemas.microsoft.com/office/drawing/2014/main" id="{04D43E55-6BB6-49D3-B3A1-DA077290AE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6096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Text Box 4">
            <a:extLst>
              <a:ext uri="{FF2B5EF4-FFF2-40B4-BE49-F238E27FC236}">
                <a16:creationId xmlns:a16="http://schemas.microsoft.com/office/drawing/2014/main" id="{63797A53-18B8-41A3-A957-4FA92F68C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276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49DDC1C-4953-4E02-B603-FDE480E03B2D}"/>
              </a:ext>
            </a:extLst>
          </p:cNvPr>
          <p:cNvSpPr/>
          <p:nvPr/>
        </p:nvSpPr>
        <p:spPr>
          <a:xfrm>
            <a:off x="608217" y="488942"/>
            <a:ext cx="98311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RQ2 Answer Questions</a:t>
            </a:r>
          </a:p>
        </p:txBody>
      </p:sp>
    </p:spTree>
    <p:extLst>
      <p:ext uri="{BB962C8B-B14F-4D97-AF65-F5344CB8AC3E}">
        <p14:creationId xmlns:p14="http://schemas.microsoft.com/office/powerpoint/2010/main" val="256482711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791E-FA7A-4E8D-A094-C6F7AB08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RQ20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C7FE7F-9853-4A63-92A9-87A80D2D35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11937" y="1690689"/>
          <a:ext cx="8497825" cy="2905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565">
                  <a:extLst>
                    <a:ext uri="{9D8B030D-6E8A-4147-A177-3AD203B41FA5}">
                      <a16:colId xmlns:a16="http://schemas.microsoft.com/office/drawing/2014/main" val="2477008055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301248659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479153124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23910916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297868565"/>
                    </a:ext>
                  </a:extLst>
                </a:gridCol>
              </a:tblGrid>
              <a:tr h="968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Apparent Magnitude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Absolute Magnitude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Spectral Class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Parallax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725692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Alpha Centauri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0.742"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2422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Thuban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0.176"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7056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Barnard's Star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0.549"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4084581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Altair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0.194"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8363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368016-0E78-49CB-80FA-3165C3EBE919}"/>
              </a:ext>
            </a:extLst>
          </p:cNvPr>
          <p:cNvSpPr txBox="1"/>
          <p:nvPr/>
        </p:nvSpPr>
        <p:spPr>
          <a:xfrm>
            <a:off x="1011937" y="5059680"/>
            <a:ext cx="9180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Which of these stars is farthest from the Earth?</a:t>
            </a:r>
          </a:p>
        </p:txBody>
      </p:sp>
    </p:spTree>
    <p:extLst>
      <p:ext uri="{BB962C8B-B14F-4D97-AF65-F5344CB8AC3E}">
        <p14:creationId xmlns:p14="http://schemas.microsoft.com/office/powerpoint/2010/main" val="6799503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Thuban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1790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791E-FA7A-4E8D-A094-C6F7AB08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RQ21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C7FE7F-9853-4A63-92A9-87A80D2D35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11937" y="1690689"/>
          <a:ext cx="8497825" cy="2905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565">
                  <a:extLst>
                    <a:ext uri="{9D8B030D-6E8A-4147-A177-3AD203B41FA5}">
                      <a16:colId xmlns:a16="http://schemas.microsoft.com/office/drawing/2014/main" val="2477008055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301248659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479153124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23910916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297868565"/>
                    </a:ext>
                  </a:extLst>
                </a:gridCol>
              </a:tblGrid>
              <a:tr h="968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Apparent Magnitude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Absolute Magnitude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Spectral Class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Parallax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725692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Alpha Centauri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0.742"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2422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Thuban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0.176"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7056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Barnard's Star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0.549"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4084581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Altair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0.194"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8363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368016-0E78-49CB-80FA-3165C3EBE919}"/>
              </a:ext>
            </a:extLst>
          </p:cNvPr>
          <p:cNvSpPr txBox="1"/>
          <p:nvPr/>
        </p:nvSpPr>
        <p:spPr>
          <a:xfrm>
            <a:off x="1011937" y="5059680"/>
            <a:ext cx="8863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is the distance in parsecs of Altair?</a:t>
            </a:r>
          </a:p>
        </p:txBody>
      </p:sp>
    </p:spTree>
    <p:extLst>
      <p:ext uri="{BB962C8B-B14F-4D97-AF65-F5344CB8AC3E}">
        <p14:creationId xmlns:p14="http://schemas.microsoft.com/office/powerpoint/2010/main" val="11190403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Q21A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5.15 parsec</a:t>
            </a:r>
          </a:p>
        </p:txBody>
      </p:sp>
    </p:spTree>
    <p:extLst>
      <p:ext uri="{BB962C8B-B14F-4D97-AF65-F5344CB8AC3E}">
        <p14:creationId xmlns:p14="http://schemas.microsoft.com/office/powerpoint/2010/main" val="37284235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791E-FA7A-4E8D-A094-C6F7AB08B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RQ22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C7FE7F-9853-4A63-92A9-87A80D2D35C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11937" y="1690689"/>
          <a:ext cx="8497825" cy="29056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99565">
                  <a:extLst>
                    <a:ext uri="{9D8B030D-6E8A-4147-A177-3AD203B41FA5}">
                      <a16:colId xmlns:a16="http://schemas.microsoft.com/office/drawing/2014/main" val="2477008055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301248659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479153124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1239109167"/>
                    </a:ext>
                  </a:extLst>
                </a:gridCol>
                <a:gridCol w="1699565">
                  <a:extLst>
                    <a:ext uri="{9D8B030D-6E8A-4147-A177-3AD203B41FA5}">
                      <a16:colId xmlns:a16="http://schemas.microsoft.com/office/drawing/2014/main" val="297868565"/>
                    </a:ext>
                  </a:extLst>
                </a:gridCol>
              </a:tblGrid>
              <a:tr h="96856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Apparent Magnitude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Absolute Magnitude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Spectral Class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Parallax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725692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Alpha Centauri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0.742"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242422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Thuban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0.176"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2705686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Barnard's Star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0.549"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4084581"/>
                  </a:ext>
                </a:extLst>
              </a:tr>
              <a:tr h="48428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Altair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0.194"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8363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7368016-0E78-49CB-80FA-3165C3EBE919}"/>
              </a:ext>
            </a:extLst>
          </p:cNvPr>
          <p:cNvSpPr txBox="1"/>
          <p:nvPr/>
        </p:nvSpPr>
        <p:spPr>
          <a:xfrm>
            <a:off x="1011937" y="5059680"/>
            <a:ext cx="8863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What is the distance of Alpha Centauri in light years?</a:t>
            </a:r>
          </a:p>
        </p:txBody>
      </p:sp>
    </p:spTree>
    <p:extLst>
      <p:ext uri="{BB962C8B-B14F-4D97-AF65-F5344CB8AC3E}">
        <p14:creationId xmlns:p14="http://schemas.microsoft.com/office/powerpoint/2010/main" val="184743760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Q22A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4.40 light years</a:t>
            </a:r>
          </a:p>
        </p:txBody>
      </p:sp>
    </p:spTree>
    <p:extLst>
      <p:ext uri="{BB962C8B-B14F-4D97-AF65-F5344CB8AC3E}">
        <p14:creationId xmlns:p14="http://schemas.microsoft.com/office/powerpoint/2010/main" val="112705537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3731A-1142-4F5F-A142-EA6C9F5FF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0BA67-189B-49F9-AE29-1B3C88D6D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if an electron absorbs enough energy to jump to a higher energy level then falls back to its ground state?</a:t>
            </a:r>
          </a:p>
        </p:txBody>
      </p:sp>
    </p:spTree>
    <p:extLst>
      <p:ext uri="{BB962C8B-B14F-4D97-AF65-F5344CB8AC3E}">
        <p14:creationId xmlns:p14="http://schemas.microsoft.com/office/powerpoint/2010/main" val="237343409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Q23A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Releases a photon</a:t>
            </a:r>
          </a:p>
        </p:txBody>
      </p:sp>
    </p:spTree>
    <p:extLst>
      <p:ext uri="{BB962C8B-B14F-4D97-AF65-F5344CB8AC3E}">
        <p14:creationId xmlns:p14="http://schemas.microsoft.com/office/powerpoint/2010/main" val="66593224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0F2D4-42A0-4CA0-9543-DD3D53C98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F739A-3146-43FA-995B-631A8AA4C2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are dark absorption lines produced in an absorption spectrum?</a:t>
            </a:r>
          </a:p>
        </p:txBody>
      </p:sp>
    </p:spTree>
    <p:extLst>
      <p:ext uri="{BB962C8B-B14F-4D97-AF65-F5344CB8AC3E}">
        <p14:creationId xmlns:p14="http://schemas.microsoft.com/office/powerpoint/2010/main" val="10359976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Q24A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outer envelope (cooler gas layer) of a star absorbs light of particular wavelengths causing dark lines in the spectrum</a:t>
            </a:r>
          </a:p>
        </p:txBody>
      </p:sp>
    </p:spTree>
    <p:extLst>
      <p:ext uri="{BB962C8B-B14F-4D97-AF65-F5344CB8AC3E}">
        <p14:creationId xmlns:p14="http://schemas.microsoft.com/office/powerpoint/2010/main" val="1470780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63D9E-8A40-4E91-867F-B82BC4C0F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FA63A9-2B30-43E7-B65C-CE9FE0612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Blue giants are… </a:t>
            </a:r>
          </a:p>
          <a:p>
            <a:r>
              <a:rPr lang="en-US" altLang="en-US" dirty="0"/>
              <a:t>Hot or cool?	Hot</a:t>
            </a:r>
          </a:p>
          <a:p>
            <a:r>
              <a:rPr lang="en-US" altLang="en-US" dirty="0"/>
              <a:t>Big or small?	Big</a:t>
            </a:r>
          </a:p>
          <a:p>
            <a:r>
              <a:rPr lang="en-US" altLang="en-US" dirty="0"/>
              <a:t>Bright or faint?	Bright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6405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9768C-73B9-4524-AAB4-9159057C2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59CDC-BFC4-494E-A9A5-5E4E18DC82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element in a star has a unique set of electron orbits. These unique patterns create a set of what?</a:t>
            </a:r>
          </a:p>
        </p:txBody>
      </p:sp>
    </p:spTree>
    <p:extLst>
      <p:ext uri="{BB962C8B-B14F-4D97-AF65-F5344CB8AC3E}">
        <p14:creationId xmlns:p14="http://schemas.microsoft.com/office/powerpoint/2010/main" val="32594732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Q25A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Spectral lines</a:t>
            </a:r>
          </a:p>
        </p:txBody>
      </p:sp>
    </p:spTree>
    <p:extLst>
      <p:ext uri="{BB962C8B-B14F-4D97-AF65-F5344CB8AC3E}">
        <p14:creationId xmlns:p14="http://schemas.microsoft.com/office/powerpoint/2010/main" val="281163600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DC449-CAC1-41FC-A218-699D9F7A5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D2ED6-D61B-4079-BB98-00F5FA56F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Stars are placed into spectral classification by what property?</a:t>
            </a:r>
          </a:p>
        </p:txBody>
      </p:sp>
    </p:spTree>
    <p:extLst>
      <p:ext uri="{BB962C8B-B14F-4D97-AF65-F5344CB8AC3E}">
        <p14:creationId xmlns:p14="http://schemas.microsoft.com/office/powerpoint/2010/main" val="126181538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Q26A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Temperatures</a:t>
            </a:r>
          </a:p>
        </p:txBody>
      </p:sp>
    </p:spTree>
    <p:extLst>
      <p:ext uri="{BB962C8B-B14F-4D97-AF65-F5344CB8AC3E}">
        <p14:creationId xmlns:p14="http://schemas.microsoft.com/office/powerpoint/2010/main" val="44593351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CC0BF-6121-4C2E-9E0A-5B288D068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50953-B494-4366-A073-D3D6C06728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spectral class of stars would be hot enough to show ionized (charged) helium?</a:t>
            </a:r>
          </a:p>
        </p:txBody>
      </p:sp>
    </p:spTree>
    <p:extLst>
      <p:ext uri="{BB962C8B-B14F-4D97-AF65-F5344CB8AC3E}">
        <p14:creationId xmlns:p14="http://schemas.microsoft.com/office/powerpoint/2010/main" val="2840226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Q27A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 O</a:t>
            </a:r>
          </a:p>
        </p:txBody>
      </p:sp>
    </p:spTree>
    <p:extLst>
      <p:ext uri="{BB962C8B-B14F-4D97-AF65-F5344CB8AC3E}">
        <p14:creationId xmlns:p14="http://schemas.microsoft.com/office/powerpoint/2010/main" val="43077344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63DFB-ADE2-47A4-8F32-5C962D189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4D368-2886-47B2-B4BF-4B831F005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an object emits radiation, there is a unique connection between what 2 properties of that substance?</a:t>
            </a:r>
          </a:p>
        </p:txBody>
      </p:sp>
    </p:spTree>
    <p:extLst>
      <p:ext uri="{BB962C8B-B14F-4D97-AF65-F5344CB8AC3E}">
        <p14:creationId xmlns:p14="http://schemas.microsoft.com/office/powerpoint/2010/main" val="246221059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Q28A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Temperature of the object and the wavelength at which it is the brightest</a:t>
            </a:r>
          </a:p>
        </p:txBody>
      </p:sp>
    </p:spTree>
    <p:extLst>
      <p:ext uri="{BB962C8B-B14F-4D97-AF65-F5344CB8AC3E}">
        <p14:creationId xmlns:p14="http://schemas.microsoft.com/office/powerpoint/2010/main" val="42884218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E72CC-93C7-4AA8-A1E7-CB792A651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F8F3E9-84D0-4590-8520-7CFD99631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determines a star’s spectral lines? List 4</a:t>
            </a:r>
          </a:p>
        </p:txBody>
      </p:sp>
    </p:spTree>
    <p:extLst>
      <p:ext uri="{BB962C8B-B14F-4D97-AF65-F5344CB8AC3E}">
        <p14:creationId xmlns:p14="http://schemas.microsoft.com/office/powerpoint/2010/main" val="29909755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Q29A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Chemical elements of the star</a:t>
            </a:r>
          </a:p>
          <a:p>
            <a:r>
              <a:rPr lang="en-US" dirty="0"/>
              <a:t>Velocity of the star from the red-shift of the lines</a:t>
            </a:r>
          </a:p>
          <a:p>
            <a:r>
              <a:rPr lang="en-US" dirty="0"/>
              <a:t>The rotation of the star from the broadening of the lines</a:t>
            </a:r>
          </a:p>
          <a:p>
            <a:r>
              <a:rPr lang="en-US" dirty="0"/>
              <a:t>The magnetic field of the star from the splitting of the lines</a:t>
            </a:r>
          </a:p>
        </p:txBody>
      </p:sp>
    </p:spTree>
    <p:extLst>
      <p:ext uri="{BB962C8B-B14F-4D97-AF65-F5344CB8AC3E}">
        <p14:creationId xmlns:p14="http://schemas.microsoft.com/office/powerpoint/2010/main" val="675782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9ABBE29D-8DE6-4170-9C41-5BF02D2776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77200" y="1752600"/>
            <a:ext cx="2362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Red giants are…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Hot or cool?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Big or small?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Bright or faint?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  <p:pic>
        <p:nvPicPr>
          <p:cNvPr id="39939" name="Picture 3" descr="hr2">
            <a:extLst>
              <a:ext uri="{FF2B5EF4-FFF2-40B4-BE49-F238E27FC236}">
                <a16:creationId xmlns:a16="http://schemas.microsoft.com/office/drawing/2014/main" id="{E0104CB1-95CB-4D00-953C-04C4CF508E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6096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 Box 4">
            <a:extLst>
              <a:ext uri="{FF2B5EF4-FFF2-40B4-BE49-F238E27FC236}">
                <a16:creationId xmlns:a16="http://schemas.microsoft.com/office/drawing/2014/main" id="{3D68F9FA-57B1-4F86-94A1-04FB4BCD5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276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4965E72-78C4-4C40-A34A-7F5429A8F399}"/>
              </a:ext>
            </a:extLst>
          </p:cNvPr>
          <p:cNvSpPr/>
          <p:nvPr/>
        </p:nvSpPr>
        <p:spPr>
          <a:xfrm>
            <a:off x="656985" y="513326"/>
            <a:ext cx="95964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RQ3 Answer Questions</a:t>
            </a:r>
          </a:p>
        </p:txBody>
      </p:sp>
    </p:spTree>
    <p:extLst>
      <p:ext uri="{BB962C8B-B14F-4D97-AF65-F5344CB8AC3E}">
        <p14:creationId xmlns:p14="http://schemas.microsoft.com/office/powerpoint/2010/main" val="25632588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435FB-204D-4224-B93B-B5C8091A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90BD59-2880-4328-97FE-1F8ED4EB18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measure of how bright an object appears in the sky at night is known as what?</a:t>
            </a:r>
          </a:p>
        </p:txBody>
      </p:sp>
    </p:spTree>
    <p:extLst>
      <p:ext uri="{BB962C8B-B14F-4D97-AF65-F5344CB8AC3E}">
        <p14:creationId xmlns:p14="http://schemas.microsoft.com/office/powerpoint/2010/main" val="386071129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Apparent magnitude</a:t>
            </a:r>
          </a:p>
        </p:txBody>
      </p:sp>
    </p:spTree>
    <p:extLst>
      <p:ext uri="{BB962C8B-B14F-4D97-AF65-F5344CB8AC3E}">
        <p14:creationId xmlns:p14="http://schemas.microsoft.com/office/powerpoint/2010/main" val="297382510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244CB-0B39-4B8A-AD30-4E2ED87C98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EB642-CED1-47AD-A1C7-6955240E6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measure of how much light a star can give off is known as what?</a:t>
            </a:r>
          </a:p>
        </p:txBody>
      </p:sp>
    </p:spTree>
    <p:extLst>
      <p:ext uri="{BB962C8B-B14F-4D97-AF65-F5344CB8AC3E}">
        <p14:creationId xmlns:p14="http://schemas.microsoft.com/office/powerpoint/2010/main" val="367634817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Q31A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Absolute magnitude</a:t>
            </a:r>
          </a:p>
        </p:txBody>
      </p:sp>
    </p:spTree>
    <p:extLst>
      <p:ext uri="{BB962C8B-B14F-4D97-AF65-F5344CB8AC3E}">
        <p14:creationId xmlns:p14="http://schemas.microsoft.com/office/powerpoint/2010/main" val="126953887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FC62B-17BC-460E-AB67-1B409FB4A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4B01A8-39AB-4E07-A94C-629A6A170D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apparent shift of a star against the background of other stars is known as what?</a:t>
            </a:r>
          </a:p>
        </p:txBody>
      </p:sp>
    </p:spTree>
    <p:extLst>
      <p:ext uri="{BB962C8B-B14F-4D97-AF65-F5344CB8AC3E}">
        <p14:creationId xmlns:p14="http://schemas.microsoft.com/office/powerpoint/2010/main" val="166596317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Q32A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Parallax</a:t>
            </a:r>
          </a:p>
        </p:txBody>
      </p:sp>
    </p:spTree>
    <p:extLst>
      <p:ext uri="{BB962C8B-B14F-4D97-AF65-F5344CB8AC3E}">
        <p14:creationId xmlns:p14="http://schemas.microsoft.com/office/powerpoint/2010/main" val="314076477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818A-DABE-4618-846D-FA2236D0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RQ33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3304-7225-493C-AF00-16EA3DBA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 A has a parallax angle of 0.194” and Star B has a parallax angle of 0.175”. Which star is closest to Earth?</a:t>
            </a:r>
          </a:p>
        </p:txBody>
      </p:sp>
    </p:spTree>
    <p:extLst>
      <p:ext uri="{BB962C8B-B14F-4D97-AF65-F5344CB8AC3E}">
        <p14:creationId xmlns:p14="http://schemas.microsoft.com/office/powerpoint/2010/main" val="146643610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Q33A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 A</a:t>
            </a:r>
          </a:p>
        </p:txBody>
      </p:sp>
    </p:spTree>
    <p:extLst>
      <p:ext uri="{BB962C8B-B14F-4D97-AF65-F5344CB8AC3E}">
        <p14:creationId xmlns:p14="http://schemas.microsoft.com/office/powerpoint/2010/main" val="29519821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818A-DABE-4618-846D-FA2236D0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3304-7225-493C-AF00-16EA3DBA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 A has an apparent magnitude of -1.3 and Star B has an apparent magnitude of 2.3. Which star appears brightest from Earth?</a:t>
            </a:r>
          </a:p>
        </p:txBody>
      </p:sp>
    </p:spTree>
    <p:extLst>
      <p:ext uri="{BB962C8B-B14F-4D97-AF65-F5344CB8AC3E}">
        <p14:creationId xmlns:p14="http://schemas.microsoft.com/office/powerpoint/2010/main" val="243568470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Q34A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 A</a:t>
            </a:r>
          </a:p>
        </p:txBody>
      </p:sp>
    </p:spTree>
    <p:extLst>
      <p:ext uri="{BB962C8B-B14F-4D97-AF65-F5344CB8AC3E}">
        <p14:creationId xmlns:p14="http://schemas.microsoft.com/office/powerpoint/2010/main" val="2138485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6505C-0D4F-4732-816D-FEB91C307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6E96B6-CD5A-4BA8-BFD0-2213C2A0A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Red giants are… </a:t>
            </a:r>
          </a:p>
          <a:p>
            <a:r>
              <a:rPr lang="en-US" altLang="en-US" dirty="0"/>
              <a:t>Hot or cool?	cool</a:t>
            </a:r>
          </a:p>
          <a:p>
            <a:r>
              <a:rPr lang="en-US" altLang="en-US" dirty="0"/>
              <a:t>Big or small?	big</a:t>
            </a:r>
          </a:p>
          <a:p>
            <a:r>
              <a:rPr lang="en-US" altLang="en-US" dirty="0"/>
              <a:t>Bright or faint?	bright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8699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818A-DABE-4618-846D-FA2236D0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3304-7225-493C-AF00-16EA3DBA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our Sun doubles in temperature but the size stays the same, what would our Sun become?</a:t>
            </a:r>
          </a:p>
        </p:txBody>
      </p:sp>
    </p:spTree>
    <p:extLst>
      <p:ext uri="{BB962C8B-B14F-4D97-AF65-F5344CB8AC3E}">
        <p14:creationId xmlns:p14="http://schemas.microsoft.com/office/powerpoint/2010/main" val="148894751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Q35A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Bluer and Brighter</a:t>
            </a:r>
          </a:p>
        </p:txBody>
      </p:sp>
    </p:spTree>
    <p:extLst>
      <p:ext uri="{BB962C8B-B14F-4D97-AF65-F5344CB8AC3E}">
        <p14:creationId xmlns:p14="http://schemas.microsoft.com/office/powerpoint/2010/main" val="40419137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818A-DABE-4618-846D-FA2236D0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3304-7225-493C-AF00-16EA3DBA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does a star exhibit parallax?</a:t>
            </a:r>
          </a:p>
        </p:txBody>
      </p:sp>
    </p:spTree>
    <p:extLst>
      <p:ext uri="{BB962C8B-B14F-4D97-AF65-F5344CB8AC3E}">
        <p14:creationId xmlns:p14="http://schemas.microsoft.com/office/powerpoint/2010/main" val="23672034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Q36A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Parallax is a result of Earth’s revolution around the Sun</a:t>
            </a:r>
          </a:p>
        </p:txBody>
      </p:sp>
    </p:spTree>
    <p:extLst>
      <p:ext uri="{BB962C8B-B14F-4D97-AF65-F5344CB8AC3E}">
        <p14:creationId xmlns:p14="http://schemas.microsoft.com/office/powerpoint/2010/main" val="2149919800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818A-DABE-4618-846D-FA2236D0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3304-7225-493C-AF00-16EA3DBA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happens to the luminosity of a star as the star’s mass increases?</a:t>
            </a:r>
          </a:p>
        </p:txBody>
      </p:sp>
    </p:spTree>
    <p:extLst>
      <p:ext uri="{BB962C8B-B14F-4D97-AF65-F5344CB8AC3E}">
        <p14:creationId xmlns:p14="http://schemas.microsoft.com/office/powerpoint/2010/main" val="185831472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Q37A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Luminosity Increases</a:t>
            </a:r>
          </a:p>
        </p:txBody>
      </p:sp>
    </p:spTree>
    <p:extLst>
      <p:ext uri="{BB962C8B-B14F-4D97-AF65-F5344CB8AC3E}">
        <p14:creationId xmlns:p14="http://schemas.microsoft.com/office/powerpoint/2010/main" val="207442974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818A-DABE-4618-846D-FA2236D0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3304-7225-493C-AF00-16EA3DBA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2 main elements that make up our Sun?</a:t>
            </a:r>
          </a:p>
        </p:txBody>
      </p:sp>
    </p:spTree>
    <p:extLst>
      <p:ext uri="{BB962C8B-B14F-4D97-AF65-F5344CB8AC3E}">
        <p14:creationId xmlns:p14="http://schemas.microsoft.com/office/powerpoint/2010/main" val="177515861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Q38A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Hydrogen and Helium</a:t>
            </a:r>
          </a:p>
        </p:txBody>
      </p:sp>
    </p:spTree>
    <p:extLst>
      <p:ext uri="{BB962C8B-B14F-4D97-AF65-F5344CB8AC3E}">
        <p14:creationId xmlns:p14="http://schemas.microsoft.com/office/powerpoint/2010/main" val="403636265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818A-DABE-4618-846D-FA2236D0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3304-7225-493C-AF00-16EA3DBA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characteristic of a star determines where it falls on the main sequence of the H-R diagram?</a:t>
            </a:r>
          </a:p>
        </p:txBody>
      </p:sp>
    </p:spTree>
    <p:extLst>
      <p:ext uri="{BB962C8B-B14F-4D97-AF65-F5344CB8AC3E}">
        <p14:creationId xmlns:p14="http://schemas.microsoft.com/office/powerpoint/2010/main" val="1087208975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Q39A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star’s mass</a:t>
            </a:r>
          </a:p>
        </p:txBody>
      </p:sp>
    </p:spTree>
    <p:extLst>
      <p:ext uri="{BB962C8B-B14F-4D97-AF65-F5344CB8AC3E}">
        <p14:creationId xmlns:p14="http://schemas.microsoft.com/office/powerpoint/2010/main" val="2837286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B970721-DF51-4C9D-BBC5-30BD47D58C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77200" y="1752600"/>
            <a:ext cx="2362200" cy="4114800"/>
          </a:xfrm>
        </p:spPr>
        <p:txBody>
          <a:bodyPr/>
          <a:lstStyle/>
          <a:p>
            <a:r>
              <a:rPr lang="en-US" altLang="en-US" dirty="0"/>
              <a:t>White dwarfs are… </a:t>
            </a:r>
          </a:p>
          <a:p>
            <a:r>
              <a:rPr lang="en-US" altLang="en-US" dirty="0"/>
              <a:t>Hot or cool?</a:t>
            </a:r>
          </a:p>
          <a:p>
            <a:r>
              <a:rPr lang="en-US" altLang="en-US" dirty="0"/>
              <a:t>Big or small?</a:t>
            </a:r>
          </a:p>
          <a:p>
            <a:r>
              <a:rPr lang="en-US" altLang="en-US" dirty="0"/>
              <a:t>Bright or faint?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pic>
        <p:nvPicPr>
          <p:cNvPr id="40963" name="Picture 3" descr="hr2">
            <a:extLst>
              <a:ext uri="{FF2B5EF4-FFF2-40B4-BE49-F238E27FC236}">
                <a16:creationId xmlns:a16="http://schemas.microsoft.com/office/drawing/2014/main" id="{671E2F14-C88D-42D3-A991-524522913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219200"/>
            <a:ext cx="6096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4" name="Text Box 4">
            <a:extLst>
              <a:ext uri="{FF2B5EF4-FFF2-40B4-BE49-F238E27FC236}">
                <a16:creationId xmlns:a16="http://schemas.microsoft.com/office/drawing/2014/main" id="{B4D7315B-DDB5-4529-90EE-5081EE8DBA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2766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9C96BA1-D4EF-43D2-B4BB-9EEB025FAD2F}"/>
              </a:ext>
            </a:extLst>
          </p:cNvPr>
          <p:cNvSpPr/>
          <p:nvPr/>
        </p:nvSpPr>
        <p:spPr>
          <a:xfrm>
            <a:off x="852057" y="501134"/>
            <a:ext cx="984032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RQ4 Answer Questions</a:t>
            </a:r>
          </a:p>
        </p:txBody>
      </p:sp>
    </p:spTree>
    <p:extLst>
      <p:ext uri="{BB962C8B-B14F-4D97-AF65-F5344CB8AC3E}">
        <p14:creationId xmlns:p14="http://schemas.microsoft.com/office/powerpoint/2010/main" val="291359554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6818A-DABE-4618-846D-FA2236D08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RQ40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23304-7225-493C-AF00-16EA3DBA0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2 forces are balanced in hydrostatic equilibrium?</a:t>
            </a:r>
          </a:p>
        </p:txBody>
      </p:sp>
    </p:spTree>
    <p:extLst>
      <p:ext uri="{BB962C8B-B14F-4D97-AF65-F5344CB8AC3E}">
        <p14:creationId xmlns:p14="http://schemas.microsoft.com/office/powerpoint/2010/main" val="274678715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38819-A443-4864-838C-622D4E95B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B59DB-D202-458E-97FD-6D5616DCB0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Gravity and pressure</a:t>
            </a:r>
          </a:p>
        </p:txBody>
      </p:sp>
    </p:spTree>
    <p:extLst>
      <p:ext uri="{BB962C8B-B14F-4D97-AF65-F5344CB8AC3E}">
        <p14:creationId xmlns:p14="http://schemas.microsoft.com/office/powerpoint/2010/main" val="17495545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D23B8-CAC5-403F-B093-2D7361F73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Q4A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C6E9F-0104-4E9E-9681-0751BA35B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White dwarfs are… </a:t>
            </a:r>
          </a:p>
          <a:p>
            <a:r>
              <a:rPr lang="en-US" altLang="en-US" dirty="0"/>
              <a:t>Hot or cool?	hot</a:t>
            </a:r>
          </a:p>
          <a:p>
            <a:r>
              <a:rPr lang="en-US" altLang="en-US" dirty="0"/>
              <a:t>Big or small?	small</a:t>
            </a:r>
          </a:p>
          <a:p>
            <a:r>
              <a:rPr lang="en-US" altLang="en-US" dirty="0"/>
              <a:t>Bright or faint?	faint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991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1201</Words>
  <Application>Microsoft Office PowerPoint</Application>
  <PresentationFormat>Widescreen</PresentationFormat>
  <Paragraphs>433</Paragraphs>
  <Slides>81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6" baseType="lpstr">
      <vt:lpstr>Arial</vt:lpstr>
      <vt:lpstr>Calibri</vt:lpstr>
      <vt:lpstr>Calibri Light</vt:lpstr>
      <vt:lpstr>Times New Roman</vt:lpstr>
      <vt:lpstr>Office Theme</vt:lpstr>
      <vt:lpstr>Unit 5 Review</vt:lpstr>
      <vt:lpstr>PowerPoint Presentation</vt:lpstr>
      <vt:lpstr>Q1A</vt:lpstr>
      <vt:lpstr>PowerPoint Presentation</vt:lpstr>
      <vt:lpstr>Q2A</vt:lpstr>
      <vt:lpstr>PowerPoint Presentation</vt:lpstr>
      <vt:lpstr>Q3A</vt:lpstr>
      <vt:lpstr>PowerPoint Presentation</vt:lpstr>
      <vt:lpstr>Q4A</vt:lpstr>
      <vt:lpstr>PowerPoint Presentation</vt:lpstr>
      <vt:lpstr>Q5A</vt:lpstr>
      <vt:lpstr>PowerPoint Presentation</vt:lpstr>
      <vt:lpstr>Q6A</vt:lpstr>
      <vt:lpstr>RQ7</vt:lpstr>
      <vt:lpstr>Q7A</vt:lpstr>
      <vt:lpstr>RQ8</vt:lpstr>
      <vt:lpstr>Q8A</vt:lpstr>
      <vt:lpstr>RQ9</vt:lpstr>
      <vt:lpstr>Q9A</vt:lpstr>
      <vt:lpstr>RQ10</vt:lpstr>
      <vt:lpstr>Q10A</vt:lpstr>
      <vt:lpstr>RQ11</vt:lpstr>
      <vt:lpstr>Q11A</vt:lpstr>
      <vt:lpstr>RQ12</vt:lpstr>
      <vt:lpstr>Q12A</vt:lpstr>
      <vt:lpstr>RQ13</vt:lpstr>
      <vt:lpstr>Q13A</vt:lpstr>
      <vt:lpstr>RQ14</vt:lpstr>
      <vt:lpstr>Q14A</vt:lpstr>
      <vt:lpstr>RQ15</vt:lpstr>
      <vt:lpstr>Q15A</vt:lpstr>
      <vt:lpstr>RQ16</vt:lpstr>
      <vt:lpstr>Q16A</vt:lpstr>
      <vt:lpstr>RQ17</vt:lpstr>
      <vt:lpstr>Q17A</vt:lpstr>
      <vt:lpstr>RQ18</vt:lpstr>
      <vt:lpstr>Q18A</vt:lpstr>
      <vt:lpstr>RQ19</vt:lpstr>
      <vt:lpstr>Q19A</vt:lpstr>
      <vt:lpstr>RQ20</vt:lpstr>
      <vt:lpstr>Q20A</vt:lpstr>
      <vt:lpstr>RQ21</vt:lpstr>
      <vt:lpstr>Q21A</vt:lpstr>
      <vt:lpstr>RQ22</vt:lpstr>
      <vt:lpstr>Q22A</vt:lpstr>
      <vt:lpstr>RQ23</vt:lpstr>
      <vt:lpstr>Q23A</vt:lpstr>
      <vt:lpstr>RQ24</vt:lpstr>
      <vt:lpstr>Q24A</vt:lpstr>
      <vt:lpstr>RQ25</vt:lpstr>
      <vt:lpstr>Q25A</vt:lpstr>
      <vt:lpstr>RQ26</vt:lpstr>
      <vt:lpstr>Q26A</vt:lpstr>
      <vt:lpstr>RQ27</vt:lpstr>
      <vt:lpstr>Q27A</vt:lpstr>
      <vt:lpstr>RQ28</vt:lpstr>
      <vt:lpstr>Q28A</vt:lpstr>
      <vt:lpstr>RQ29</vt:lpstr>
      <vt:lpstr>Q29A</vt:lpstr>
      <vt:lpstr>RQ30</vt:lpstr>
      <vt:lpstr>Q30A</vt:lpstr>
      <vt:lpstr>RQ31</vt:lpstr>
      <vt:lpstr>Q31A</vt:lpstr>
      <vt:lpstr>RQ32</vt:lpstr>
      <vt:lpstr>Q32A</vt:lpstr>
      <vt:lpstr>RQ33</vt:lpstr>
      <vt:lpstr>Q33A</vt:lpstr>
      <vt:lpstr>RQ34</vt:lpstr>
      <vt:lpstr>Q34A</vt:lpstr>
      <vt:lpstr>RQ35</vt:lpstr>
      <vt:lpstr>Q35A</vt:lpstr>
      <vt:lpstr>RQ36</vt:lpstr>
      <vt:lpstr>Q36A</vt:lpstr>
      <vt:lpstr>RQ37</vt:lpstr>
      <vt:lpstr>Q37A</vt:lpstr>
      <vt:lpstr>RQ38</vt:lpstr>
      <vt:lpstr>Q38A</vt:lpstr>
      <vt:lpstr>RQ39</vt:lpstr>
      <vt:lpstr>Q39A</vt:lpstr>
      <vt:lpstr>RQ40</vt:lpstr>
      <vt:lpstr>Q40A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Review</dc:title>
  <dc:creator>Donna Meeks</dc:creator>
  <cp:lastModifiedBy>Donna Meeks</cp:lastModifiedBy>
  <cp:revision>16</cp:revision>
  <dcterms:created xsi:type="dcterms:W3CDTF">2018-04-16T21:20:43Z</dcterms:created>
  <dcterms:modified xsi:type="dcterms:W3CDTF">2018-11-01T11:20:35Z</dcterms:modified>
</cp:coreProperties>
</file>