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  <p:sldId id="318" r:id="rId33"/>
    <p:sldId id="320" r:id="rId34"/>
    <p:sldId id="322" r:id="rId35"/>
    <p:sldId id="32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7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4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6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8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3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4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82EC-85B5-44AA-BF1D-6B1F123CEB6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D2F4-AC07-4D7A-A2BA-8131DABAE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Practice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On a sheet of paper answer </a:t>
            </a:r>
            <a:r>
              <a:rPr lang="en-US" dirty="0" smtClean="0"/>
              <a:t>each Test Practice</a:t>
            </a:r>
            <a:r>
              <a:rPr lang="en-US" dirty="0" smtClean="0"/>
              <a:t> Question.</a:t>
            </a:r>
            <a:endParaRPr lang="en-US" dirty="0" smtClean="0"/>
          </a:p>
          <a:p>
            <a:pPr algn="l"/>
            <a:r>
              <a:rPr lang="en-US" dirty="0" smtClean="0"/>
              <a:t>Once you have finished the Practice Test see the teacher to check </a:t>
            </a:r>
            <a:r>
              <a:rPr lang="en-US" dirty="0" smtClean="0"/>
              <a:t>your </a:t>
            </a:r>
            <a:r>
              <a:rPr lang="en-US" dirty="0" smtClean="0"/>
              <a:t>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8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NOT a reason astronomers put large, expensive telescopes on mountains?</a:t>
            </a:r>
          </a:p>
          <a:p>
            <a:r>
              <a:rPr lang="en-US" dirty="0"/>
              <a:t>a) to get that much closer to the stars</a:t>
            </a:r>
          </a:p>
          <a:p>
            <a:r>
              <a:rPr lang="en-US" dirty="0"/>
              <a:t>b) to avoid bad weather and clouds</a:t>
            </a:r>
          </a:p>
          <a:p>
            <a:r>
              <a:rPr lang="en-US" dirty="0"/>
              <a:t>c) to avoid light pollution from cities</a:t>
            </a:r>
          </a:p>
          <a:p>
            <a:r>
              <a:rPr lang="en-US" dirty="0"/>
              <a:t>d) to avoid humidity and turbulence in the 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9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you were comparing two different telescopes and telescope A had a larger aperture than telescope B, how would the images compare?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6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portion of the electromagnetic spectrum would an optical telescope </a:t>
            </a:r>
            <a:r>
              <a:rPr lang="en-US" dirty="0" smtClean="0"/>
              <a:t>use </a:t>
            </a:r>
            <a:r>
              <a:rPr lang="en-US" dirty="0"/>
              <a:t>to display an image of a star? </a:t>
            </a:r>
          </a:p>
        </p:txBody>
      </p:sp>
    </p:spTree>
    <p:extLst>
      <p:ext uri="{BB962C8B-B14F-4D97-AF65-F5344CB8AC3E}">
        <p14:creationId xmlns:p14="http://schemas.microsoft.com/office/powerpoint/2010/main" val="425178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</a:t>
            </a:r>
            <a:r>
              <a:rPr lang="en-US" dirty="0" smtClean="0"/>
              <a:t>electromagnetic </a:t>
            </a:r>
            <a:r>
              <a:rPr lang="en-US" dirty="0"/>
              <a:t>waves is lowest in </a:t>
            </a:r>
            <a:r>
              <a:rPr lang="en-US" dirty="0" smtClean="0"/>
              <a:t>frequency?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59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portion of the spectrum could an astronomer use to detect temperature (heat) differences on the surface of a planet? </a:t>
            </a:r>
          </a:p>
        </p:txBody>
      </p:sp>
    </p:spTree>
    <p:extLst>
      <p:ext uri="{BB962C8B-B14F-4D97-AF65-F5344CB8AC3E}">
        <p14:creationId xmlns:p14="http://schemas.microsoft.com/office/powerpoint/2010/main" val="2820063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electromagnetic </a:t>
            </a:r>
            <a:r>
              <a:rPr lang="en-US" dirty="0"/>
              <a:t>waves is highest in energy? </a:t>
            </a:r>
          </a:p>
        </p:txBody>
      </p:sp>
    </p:spTree>
    <p:extLst>
      <p:ext uri="{BB962C8B-B14F-4D97-AF65-F5344CB8AC3E}">
        <p14:creationId xmlns:p14="http://schemas.microsoft.com/office/powerpoint/2010/main" val="183549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type of electromagnetic wave covers the smallest portion of the spectrum?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1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NOT a type of telescope?</a:t>
            </a:r>
          </a:p>
          <a:p>
            <a:r>
              <a:rPr lang="en-US" dirty="0"/>
              <a:t>a)reflecting  </a:t>
            </a:r>
          </a:p>
          <a:p>
            <a:r>
              <a:rPr lang="en-US" dirty="0"/>
              <a:t>b)refracting  </a:t>
            </a:r>
          </a:p>
          <a:p>
            <a:r>
              <a:rPr lang="en-US" dirty="0"/>
              <a:t>c)infrared  </a:t>
            </a:r>
          </a:p>
          <a:p>
            <a:r>
              <a:rPr lang="en-US" dirty="0"/>
              <a:t>d)radio </a:t>
            </a:r>
          </a:p>
          <a:p>
            <a:r>
              <a:rPr lang="en-US" dirty="0"/>
              <a:t>e)all are types of telescopes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06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023" y="1484027"/>
            <a:ext cx="10515600" cy="5246558"/>
          </a:xfrm>
        </p:spPr>
        <p:txBody>
          <a:bodyPr/>
          <a:lstStyle/>
          <a:p>
            <a:r>
              <a:rPr lang="en-US" dirty="0"/>
              <a:t>The top spectrum is an emission spectrum for hydrogen and the bottom is an absorption spectrum from a star. What can we infer about the star when we compare these two spectra?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46681" y="4192138"/>
            <a:ext cx="159719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			         Red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1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982" y="4419991"/>
            <a:ext cx="6262854" cy="171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6563" y="4192138"/>
            <a:ext cx="1597199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Hydrogen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Star: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56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4" y="1690688"/>
            <a:ext cx="10613036" cy="5167312"/>
          </a:xfrm>
        </p:spPr>
        <p:txBody>
          <a:bodyPr/>
          <a:lstStyle/>
          <a:p>
            <a:r>
              <a:rPr lang="en-US" dirty="0"/>
              <a:t>What kind of telescope is seen in the picture?</a:t>
            </a:r>
          </a:p>
        </p:txBody>
      </p:sp>
      <p:pic>
        <p:nvPicPr>
          <p:cNvPr id="3074" name="Picture 2" descr="0002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9"/>
          <a:stretch>
            <a:fillRect/>
          </a:stretch>
        </p:blipFill>
        <p:spPr bwMode="auto">
          <a:xfrm>
            <a:off x="3027337" y="3582650"/>
            <a:ext cx="6137326" cy="306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3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the visible light spectrum, which </a:t>
            </a:r>
            <a:r>
              <a:rPr lang="en-US" dirty="0" smtClean="0"/>
              <a:t>color </a:t>
            </a:r>
            <a:r>
              <a:rPr lang="en-US" dirty="0"/>
              <a:t>is lowest in energy?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6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Large arrays of telescopes, like the Very Large Array (VLA), use interferometry to link up the signals of all the telescopes to </a:t>
            </a:r>
            <a:r>
              <a:rPr lang="en-US" dirty="0" smtClean="0"/>
              <a:t>improve what?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do astronomers know what elements a star contains?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70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measures would increase the magnification of the telescope?</a:t>
            </a:r>
          </a:p>
          <a:p>
            <a:r>
              <a:rPr lang="en-US" dirty="0"/>
              <a:t>a)  decrease the aperture size</a:t>
            </a:r>
          </a:p>
          <a:p>
            <a:r>
              <a:rPr lang="en-US" dirty="0"/>
              <a:t>b) decrease the size of the primary mirror</a:t>
            </a:r>
          </a:p>
          <a:p>
            <a:r>
              <a:rPr lang="en-US" dirty="0"/>
              <a:t>c)  use a longer focal length eyepiece</a:t>
            </a:r>
          </a:p>
          <a:p>
            <a:r>
              <a:rPr lang="en-US" dirty="0"/>
              <a:t>d)  use a shorter focal length eyepiece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86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Earth’s atmosphere allows which of the following waves to pass through without being blocked or absorbed?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12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patterns of the spectral lines (the absorption spectrum) contain </a:t>
            </a:r>
          </a:p>
          <a:p>
            <a:pPr marL="0" indent="0">
              <a:buNone/>
            </a:pPr>
            <a:r>
              <a:rPr lang="en-US" dirty="0" smtClean="0"/>
              <a:t>    information </a:t>
            </a:r>
            <a:r>
              <a:rPr lang="en-US" dirty="0"/>
              <a:t>about a star’s </a:t>
            </a:r>
            <a:r>
              <a:rPr lang="en-US" b="1" u="sng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95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telescope in the above diagram has  </a:t>
            </a:r>
            <a:r>
              <a:rPr lang="en-US" b="1" dirty="0"/>
              <a:t>500 mm—f / 10 </a:t>
            </a:r>
            <a:r>
              <a:rPr lang="en-US" dirty="0"/>
              <a:t>stamped on it,  the aperture is</a:t>
            </a:r>
          </a:p>
        </p:txBody>
      </p:sp>
    </p:spTree>
    <p:extLst>
      <p:ext uri="{BB962C8B-B14F-4D97-AF65-F5344CB8AC3E}">
        <p14:creationId xmlns:p14="http://schemas.microsoft.com/office/powerpoint/2010/main" val="1817213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4066"/>
            <a:ext cx="10515600" cy="475289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33" y="3782314"/>
            <a:ext cx="5367728" cy="162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34320" y="1997837"/>
            <a:ext cx="103194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following diagram, which letter refers to the aperture of the telescope?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following diagram, which letter refers to the eyepiece of the telescope?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following diagram, which letter refers to the primary mirror of the telescope?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following diagram, which letter refers to the secondary mirror of the telescope?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Which piece of the telescope affects how much light is gathered?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6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telescope in </a:t>
            </a:r>
            <a:r>
              <a:rPr lang="en-US" dirty="0" smtClean="0"/>
              <a:t>question 25 </a:t>
            </a:r>
            <a:r>
              <a:rPr lang="en-US" dirty="0"/>
              <a:t>is </a:t>
            </a:r>
            <a:r>
              <a:rPr lang="en-US" dirty="0" smtClean="0"/>
              <a:t>what type of telescope?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7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you were standing on Jupiter, you would be 5 times further away than the earth is from the sun. If you looked back at the sun, how would its brightness compare to that on earth?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89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same telescope [</a:t>
            </a:r>
            <a:r>
              <a:rPr lang="en-US" b="1" dirty="0"/>
              <a:t>500 mm—f / 10</a:t>
            </a:r>
            <a:r>
              <a:rPr lang="en-US" dirty="0"/>
              <a:t> ] had an eyepiece with a focal length of 20 mm, what would be the magnification?</a:t>
            </a:r>
          </a:p>
        </p:txBody>
      </p:sp>
    </p:spTree>
    <p:extLst>
      <p:ext uri="{BB962C8B-B14F-4D97-AF65-F5344CB8AC3E}">
        <p14:creationId xmlns:p14="http://schemas.microsoft.com/office/powerpoint/2010/main" val="3677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a star's emission lines are redshifted, what can be said about the star's motion?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34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does a charge-coupled-device (CCD) do for telescopes?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89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all </a:t>
            </a:r>
            <a:r>
              <a:rPr lang="en-US" dirty="0"/>
              <a:t>electromagnetic waves </a:t>
            </a:r>
            <a:r>
              <a:rPr lang="en-US" dirty="0" smtClean="0"/>
              <a:t>compare?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83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observer looking at the moon wants to obtain a wider field of view and see the moon in its entirety. What could the observer do to widen the field of view? </a:t>
            </a:r>
          </a:p>
        </p:txBody>
      </p:sp>
    </p:spTree>
    <p:extLst>
      <p:ext uri="{BB962C8B-B14F-4D97-AF65-F5344CB8AC3E}">
        <p14:creationId xmlns:p14="http://schemas.microsoft.com/office/powerpoint/2010/main" val="1343810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difference between a reflecting and a refracting telescope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76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When </a:t>
            </a:r>
            <a:r>
              <a:rPr lang="en-US" dirty="0"/>
              <a:t>an electron falls down to a lower energy level, what is the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53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Doppler shift of a star’s spectral lines can be used to </a:t>
            </a:r>
            <a:r>
              <a:rPr lang="en-US" dirty="0" smtClean="0"/>
              <a:t>indicate?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4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some ground based telescopes, the Hubble telescope is able to take clearer pictures of objects in space because</a:t>
            </a:r>
          </a:p>
        </p:txBody>
      </p:sp>
    </p:spTree>
    <p:extLst>
      <p:ext uri="{BB962C8B-B14F-4D97-AF65-F5344CB8AC3E}">
        <p14:creationId xmlns:p14="http://schemas.microsoft.com/office/powerpoint/2010/main" val="312178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looking at two different stars, a student notices that star A is bluish in color and star B is reddish in color. Which star has a higher temperature?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5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that the telescope has the f-number of  </a:t>
            </a:r>
            <a:r>
              <a:rPr lang="en-US" b="1" dirty="0"/>
              <a:t>500 mm—f / 10</a:t>
            </a:r>
            <a:r>
              <a:rPr lang="en-US" dirty="0"/>
              <a:t>  , what is the focal length?</a:t>
            </a:r>
          </a:p>
        </p:txBody>
      </p:sp>
    </p:spTree>
    <p:extLst>
      <p:ext uri="{BB962C8B-B14F-4D97-AF65-F5344CB8AC3E}">
        <p14:creationId xmlns:p14="http://schemas.microsoft.com/office/powerpoint/2010/main" val="130036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temperature of a star can be determined from its </a:t>
            </a:r>
          </a:p>
        </p:txBody>
      </p:sp>
    </p:spTree>
    <p:extLst>
      <p:ext uri="{BB962C8B-B14F-4D97-AF65-F5344CB8AC3E}">
        <p14:creationId xmlns:p14="http://schemas.microsoft.com/office/powerpoint/2010/main" val="87452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/>
              <a:t>ach element has a different electron configuration </a:t>
            </a:r>
            <a:r>
              <a:rPr lang="en-US" dirty="0" smtClean="0"/>
              <a:t>which results in what?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1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cooler cloud of hydrogen gas around a star </a:t>
            </a:r>
            <a:r>
              <a:rPr lang="en-US" dirty="0" smtClean="0"/>
              <a:t>will result in what?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0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799</Words>
  <Application>Microsoft Office PowerPoint</Application>
  <PresentationFormat>Widescreen</PresentationFormat>
  <Paragraphs>103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Unit 3 Practice  Test Questions</vt:lpstr>
      <vt:lpstr>Q1</vt:lpstr>
      <vt:lpstr>Q2</vt:lpstr>
      <vt:lpstr>Q3</vt:lpstr>
      <vt:lpstr>Q4</vt:lpstr>
      <vt:lpstr>Q5</vt:lpstr>
      <vt:lpstr>Q6</vt:lpstr>
      <vt:lpstr>Q7</vt:lpstr>
      <vt:lpstr>Q8</vt:lpstr>
      <vt:lpstr>Q9</vt:lpstr>
      <vt:lpstr>Q10</vt:lpstr>
      <vt:lpstr>Q11</vt:lpstr>
      <vt:lpstr>Q12</vt:lpstr>
      <vt:lpstr>Q13</vt:lpstr>
      <vt:lpstr>Q14</vt:lpstr>
      <vt:lpstr>Q15</vt:lpstr>
      <vt:lpstr>Q16</vt:lpstr>
      <vt:lpstr>Q17</vt:lpstr>
      <vt:lpstr>Q18</vt:lpstr>
      <vt:lpstr>Q19</vt:lpstr>
      <vt:lpstr>Q20</vt:lpstr>
      <vt:lpstr>Q21</vt:lpstr>
      <vt:lpstr>Q22</vt:lpstr>
      <vt:lpstr>Q23</vt:lpstr>
      <vt:lpstr>Q24</vt:lpstr>
      <vt:lpstr>Q25</vt:lpstr>
      <vt:lpstr>Q26</vt:lpstr>
      <vt:lpstr>Q27</vt:lpstr>
      <vt:lpstr>Q28</vt:lpstr>
      <vt:lpstr>Q29</vt:lpstr>
      <vt:lpstr>Q30</vt:lpstr>
      <vt:lpstr>Q31</vt:lpstr>
      <vt:lpstr>Q32</vt:lpstr>
      <vt:lpstr>Q33</vt:lpstr>
      <vt:lpstr>Q34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Meeks</dc:creator>
  <cp:lastModifiedBy>Donna Meeks</cp:lastModifiedBy>
  <cp:revision>2</cp:revision>
  <dcterms:created xsi:type="dcterms:W3CDTF">2018-09-18T00:25:38Z</dcterms:created>
  <dcterms:modified xsi:type="dcterms:W3CDTF">2018-09-18T00:39:32Z</dcterms:modified>
</cp:coreProperties>
</file>