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5"/>
  </p:handoutMasterIdLst>
  <p:sldIdLst>
    <p:sldId id="256" r:id="rId2"/>
    <p:sldId id="298" r:id="rId3"/>
    <p:sldId id="257" r:id="rId4"/>
    <p:sldId id="299" r:id="rId5"/>
    <p:sldId id="258" r:id="rId6"/>
    <p:sldId id="300" r:id="rId7"/>
    <p:sldId id="259" r:id="rId8"/>
    <p:sldId id="301" r:id="rId9"/>
    <p:sldId id="260" r:id="rId10"/>
    <p:sldId id="302" r:id="rId11"/>
    <p:sldId id="261" r:id="rId12"/>
    <p:sldId id="303" r:id="rId13"/>
    <p:sldId id="262" r:id="rId14"/>
    <p:sldId id="304" r:id="rId15"/>
    <p:sldId id="263" r:id="rId16"/>
    <p:sldId id="305" r:id="rId17"/>
    <p:sldId id="264" r:id="rId18"/>
    <p:sldId id="306" r:id="rId19"/>
    <p:sldId id="265" r:id="rId20"/>
    <p:sldId id="307" r:id="rId21"/>
    <p:sldId id="266" r:id="rId22"/>
    <p:sldId id="308" r:id="rId23"/>
    <p:sldId id="267" r:id="rId24"/>
    <p:sldId id="309" r:id="rId25"/>
    <p:sldId id="270" r:id="rId26"/>
    <p:sldId id="310" r:id="rId27"/>
    <p:sldId id="268" r:id="rId28"/>
    <p:sldId id="311" r:id="rId29"/>
    <p:sldId id="269" r:id="rId30"/>
    <p:sldId id="312" r:id="rId31"/>
    <p:sldId id="271" r:id="rId32"/>
    <p:sldId id="313" r:id="rId33"/>
    <p:sldId id="272" r:id="rId34"/>
    <p:sldId id="314" r:id="rId35"/>
    <p:sldId id="273" r:id="rId36"/>
    <p:sldId id="315" r:id="rId37"/>
    <p:sldId id="274" r:id="rId38"/>
    <p:sldId id="316" r:id="rId39"/>
    <p:sldId id="275" r:id="rId40"/>
    <p:sldId id="317" r:id="rId41"/>
    <p:sldId id="276" r:id="rId42"/>
    <p:sldId id="318" r:id="rId43"/>
    <p:sldId id="277" r:id="rId44"/>
    <p:sldId id="319" r:id="rId45"/>
    <p:sldId id="278" r:id="rId46"/>
    <p:sldId id="320" r:id="rId47"/>
    <p:sldId id="279" r:id="rId48"/>
    <p:sldId id="321" r:id="rId49"/>
    <p:sldId id="280" r:id="rId50"/>
    <p:sldId id="322" r:id="rId51"/>
    <p:sldId id="281" r:id="rId52"/>
    <p:sldId id="323" r:id="rId53"/>
    <p:sldId id="282" r:id="rId54"/>
    <p:sldId id="324" r:id="rId55"/>
    <p:sldId id="283" r:id="rId56"/>
    <p:sldId id="325" r:id="rId57"/>
    <p:sldId id="284" r:id="rId58"/>
    <p:sldId id="326" r:id="rId59"/>
    <p:sldId id="285" r:id="rId60"/>
    <p:sldId id="327" r:id="rId61"/>
    <p:sldId id="286" r:id="rId62"/>
    <p:sldId id="328" r:id="rId63"/>
    <p:sldId id="287" r:id="rId64"/>
    <p:sldId id="329" r:id="rId65"/>
    <p:sldId id="288" r:id="rId66"/>
    <p:sldId id="330" r:id="rId67"/>
    <p:sldId id="289" r:id="rId68"/>
    <p:sldId id="331" r:id="rId69"/>
    <p:sldId id="290" r:id="rId70"/>
    <p:sldId id="332" r:id="rId71"/>
    <p:sldId id="291" r:id="rId72"/>
    <p:sldId id="333" r:id="rId73"/>
    <p:sldId id="292" r:id="rId74"/>
    <p:sldId id="334" r:id="rId75"/>
    <p:sldId id="293" r:id="rId76"/>
    <p:sldId id="335" r:id="rId77"/>
    <p:sldId id="294" r:id="rId78"/>
    <p:sldId id="336" r:id="rId79"/>
    <p:sldId id="295" r:id="rId80"/>
    <p:sldId id="337" r:id="rId81"/>
    <p:sldId id="297" r:id="rId82"/>
    <p:sldId id="338" r:id="rId83"/>
    <p:sldId id="339" r:id="rId8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3BBB9-4898-4918-97BD-7BD3FB5CF02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344AA4D-5B3A-4D90-A433-6CC1CAF3DE1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A34996C4-6351-4074-89AC-78418F071126}" type="datetimeFigureOut">
              <a:rPr lang="en-US" smtClean="0"/>
              <a:t>2/11/2019</a:t>
            </a:fld>
            <a:endParaRPr lang="en-US"/>
          </a:p>
        </p:txBody>
      </p:sp>
      <p:sp>
        <p:nvSpPr>
          <p:cNvPr id="4" name="Footer Placeholder 3">
            <a:extLst>
              <a:ext uri="{FF2B5EF4-FFF2-40B4-BE49-F238E27FC236}">
                <a16:creationId xmlns:a16="http://schemas.microsoft.com/office/drawing/2014/main" id="{B69A52DE-14C8-4A15-9CEE-6AFFDCD84DB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3914BFF-ECD1-48E7-AA62-85668CBD791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35D01D4E-4E84-42ED-823E-F771824F4603}" type="slidenum">
              <a:rPr lang="en-US" smtClean="0"/>
              <a:t>‹#›</a:t>
            </a:fld>
            <a:endParaRPr lang="en-US"/>
          </a:p>
        </p:txBody>
      </p:sp>
    </p:spTree>
    <p:extLst>
      <p:ext uri="{BB962C8B-B14F-4D97-AF65-F5344CB8AC3E}">
        <p14:creationId xmlns:p14="http://schemas.microsoft.com/office/powerpoint/2010/main" val="25227679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FF69F6-254D-494F-AD65-A174E7D4C772}"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63669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F69F6-254D-494F-AD65-A174E7D4C772}"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19130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F69F6-254D-494F-AD65-A174E7D4C772}"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17765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F69F6-254D-494F-AD65-A174E7D4C772}"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272035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FF69F6-254D-494F-AD65-A174E7D4C772}"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405335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FF69F6-254D-494F-AD65-A174E7D4C772}"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81521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FF69F6-254D-494F-AD65-A174E7D4C772}"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21981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FF69F6-254D-494F-AD65-A174E7D4C772}"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91383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F69F6-254D-494F-AD65-A174E7D4C772}"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10777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F69F6-254D-494F-AD65-A174E7D4C772}"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302410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F69F6-254D-494F-AD65-A174E7D4C772}"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A7DB0-C1F5-47F2-A507-5E113960E7C8}" type="slidenum">
              <a:rPr lang="en-US" smtClean="0"/>
              <a:t>‹#›</a:t>
            </a:fld>
            <a:endParaRPr lang="en-US"/>
          </a:p>
        </p:txBody>
      </p:sp>
    </p:spTree>
    <p:extLst>
      <p:ext uri="{BB962C8B-B14F-4D97-AF65-F5344CB8AC3E}">
        <p14:creationId xmlns:p14="http://schemas.microsoft.com/office/powerpoint/2010/main" val="402243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F69F6-254D-494F-AD65-A174E7D4C772}" type="datetimeFigureOut">
              <a:rPr lang="en-US" smtClean="0"/>
              <a:t>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A7DB0-C1F5-47F2-A507-5E113960E7C8}" type="slidenum">
              <a:rPr lang="en-US" smtClean="0"/>
              <a:t>‹#›</a:t>
            </a:fld>
            <a:endParaRPr lang="en-US"/>
          </a:p>
        </p:txBody>
      </p:sp>
    </p:spTree>
    <p:extLst>
      <p:ext uri="{BB962C8B-B14F-4D97-AF65-F5344CB8AC3E}">
        <p14:creationId xmlns:p14="http://schemas.microsoft.com/office/powerpoint/2010/main" val="195413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2 </a:t>
            </a:r>
          </a:p>
        </p:txBody>
      </p:sp>
      <p:sp>
        <p:nvSpPr>
          <p:cNvPr id="3" name="Subtitle 2"/>
          <p:cNvSpPr>
            <a:spLocks noGrp="1"/>
          </p:cNvSpPr>
          <p:nvPr>
            <p:ph type="subTitle" idx="1"/>
          </p:nvPr>
        </p:nvSpPr>
        <p:spPr/>
        <p:txBody>
          <a:bodyPr>
            <a:normAutofit/>
          </a:bodyPr>
          <a:lstStyle/>
          <a:p>
            <a:r>
              <a:rPr lang="en-US" sz="4400" dirty="0"/>
              <a:t>TEST REVIEW</a:t>
            </a:r>
          </a:p>
        </p:txBody>
      </p:sp>
    </p:spTree>
    <p:extLst>
      <p:ext uri="{BB962C8B-B14F-4D97-AF65-F5344CB8AC3E}">
        <p14:creationId xmlns:p14="http://schemas.microsoft.com/office/powerpoint/2010/main" val="2649329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055-D8D6-46BE-BF39-FB1DC98031BF}"/>
              </a:ext>
            </a:extLst>
          </p:cNvPr>
          <p:cNvSpPr>
            <a:spLocks noGrp="1"/>
          </p:cNvSpPr>
          <p:nvPr>
            <p:ph type="title"/>
          </p:nvPr>
        </p:nvSpPr>
        <p:spPr/>
        <p:txBody>
          <a:bodyPr/>
          <a:lstStyle/>
          <a:p>
            <a:r>
              <a:rPr lang="en-US" dirty="0"/>
              <a:t>RQA 4</a:t>
            </a:r>
          </a:p>
        </p:txBody>
      </p:sp>
      <p:sp>
        <p:nvSpPr>
          <p:cNvPr id="3" name="Content Placeholder 2">
            <a:extLst>
              <a:ext uri="{FF2B5EF4-FFF2-40B4-BE49-F238E27FC236}">
                <a16:creationId xmlns:a16="http://schemas.microsoft.com/office/drawing/2014/main" id="{BF09EB24-95F6-4BF6-9BD4-A203ADC5FF72}"/>
              </a:ext>
            </a:extLst>
          </p:cNvPr>
          <p:cNvSpPr>
            <a:spLocks noGrp="1"/>
          </p:cNvSpPr>
          <p:nvPr>
            <p:ph idx="1"/>
          </p:nvPr>
        </p:nvSpPr>
        <p:spPr/>
        <p:txBody>
          <a:bodyPr/>
          <a:lstStyle/>
          <a:p>
            <a:r>
              <a:rPr lang="en-US" dirty="0"/>
              <a:t>Earth pulls on the Sun</a:t>
            </a:r>
          </a:p>
        </p:txBody>
      </p:sp>
    </p:spTree>
    <p:extLst>
      <p:ext uri="{BB962C8B-B14F-4D97-AF65-F5344CB8AC3E}">
        <p14:creationId xmlns:p14="http://schemas.microsoft.com/office/powerpoint/2010/main" val="379821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#5</a:t>
            </a:r>
          </a:p>
        </p:txBody>
      </p:sp>
      <p:sp>
        <p:nvSpPr>
          <p:cNvPr id="3" name="Content Placeholder 2"/>
          <p:cNvSpPr>
            <a:spLocks noGrp="1"/>
          </p:cNvSpPr>
          <p:nvPr>
            <p:ph idx="1"/>
          </p:nvPr>
        </p:nvSpPr>
        <p:spPr/>
        <p:txBody>
          <a:bodyPr>
            <a:normAutofit/>
          </a:bodyPr>
          <a:lstStyle/>
          <a:p>
            <a:r>
              <a:rPr lang="en-US" sz="4400" dirty="0"/>
              <a:t>On the Moon is a bowling ball and a feather are dropped at the same time, side-by-side what would happen compared to the same situation on Earth?</a:t>
            </a:r>
          </a:p>
        </p:txBody>
      </p:sp>
    </p:spTree>
    <p:extLst>
      <p:ext uri="{BB962C8B-B14F-4D97-AF65-F5344CB8AC3E}">
        <p14:creationId xmlns:p14="http://schemas.microsoft.com/office/powerpoint/2010/main" val="134095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C098A-2DCC-4020-A2E6-07C7DE97561F}"/>
              </a:ext>
            </a:extLst>
          </p:cNvPr>
          <p:cNvSpPr>
            <a:spLocks noGrp="1"/>
          </p:cNvSpPr>
          <p:nvPr>
            <p:ph type="title"/>
          </p:nvPr>
        </p:nvSpPr>
        <p:spPr/>
        <p:txBody>
          <a:bodyPr/>
          <a:lstStyle/>
          <a:p>
            <a:r>
              <a:rPr lang="en-US" dirty="0"/>
              <a:t>RQA 5</a:t>
            </a:r>
          </a:p>
        </p:txBody>
      </p:sp>
      <p:sp>
        <p:nvSpPr>
          <p:cNvPr id="3" name="Content Placeholder 2">
            <a:extLst>
              <a:ext uri="{FF2B5EF4-FFF2-40B4-BE49-F238E27FC236}">
                <a16:creationId xmlns:a16="http://schemas.microsoft.com/office/drawing/2014/main" id="{7030EB03-03CB-47AB-BBD7-5B7E08A5D3A9}"/>
              </a:ext>
            </a:extLst>
          </p:cNvPr>
          <p:cNvSpPr>
            <a:spLocks noGrp="1"/>
          </p:cNvSpPr>
          <p:nvPr>
            <p:ph idx="1"/>
          </p:nvPr>
        </p:nvSpPr>
        <p:spPr/>
        <p:txBody>
          <a:bodyPr/>
          <a:lstStyle/>
          <a:p>
            <a:r>
              <a:rPr lang="en-US" dirty="0"/>
              <a:t>They would fall to the </a:t>
            </a:r>
            <a:r>
              <a:rPr lang="en-US" dirty="0" smtClean="0"/>
              <a:t>Moon </a:t>
            </a:r>
            <a:r>
              <a:rPr lang="en-US" dirty="0"/>
              <a:t>at a slower rate but hit at the same </a:t>
            </a:r>
            <a:r>
              <a:rPr lang="en-US" dirty="0" smtClean="0"/>
              <a:t>time..</a:t>
            </a:r>
          </a:p>
          <a:p>
            <a:r>
              <a:rPr lang="en-US" dirty="0" smtClean="0"/>
              <a:t>On Earth they fall at the same rate but air resistance caused the feather to float downward</a:t>
            </a:r>
            <a:endParaRPr lang="en-US" dirty="0"/>
          </a:p>
        </p:txBody>
      </p:sp>
    </p:spTree>
    <p:extLst>
      <p:ext uri="{BB962C8B-B14F-4D97-AF65-F5344CB8AC3E}">
        <p14:creationId xmlns:p14="http://schemas.microsoft.com/office/powerpoint/2010/main" val="297711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#6</a:t>
            </a:r>
          </a:p>
        </p:txBody>
      </p:sp>
      <p:sp>
        <p:nvSpPr>
          <p:cNvPr id="3" name="Content Placeholder 2"/>
          <p:cNvSpPr>
            <a:spLocks noGrp="1"/>
          </p:cNvSpPr>
          <p:nvPr>
            <p:ph idx="1"/>
          </p:nvPr>
        </p:nvSpPr>
        <p:spPr/>
        <p:txBody>
          <a:bodyPr>
            <a:normAutofit/>
          </a:bodyPr>
          <a:lstStyle/>
          <a:p>
            <a:r>
              <a:rPr lang="en-US" sz="4400" dirty="0"/>
              <a:t>What was significant about Galileo’s observation of the Sun?</a:t>
            </a:r>
          </a:p>
        </p:txBody>
      </p:sp>
    </p:spTree>
    <p:extLst>
      <p:ext uri="{BB962C8B-B14F-4D97-AF65-F5344CB8AC3E}">
        <p14:creationId xmlns:p14="http://schemas.microsoft.com/office/powerpoint/2010/main" val="2900414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C3EF-ED96-40A2-A0A4-00ACCE4E97E9}"/>
              </a:ext>
            </a:extLst>
          </p:cNvPr>
          <p:cNvSpPr>
            <a:spLocks noGrp="1"/>
          </p:cNvSpPr>
          <p:nvPr>
            <p:ph type="title"/>
          </p:nvPr>
        </p:nvSpPr>
        <p:spPr/>
        <p:txBody>
          <a:bodyPr/>
          <a:lstStyle/>
          <a:p>
            <a:r>
              <a:rPr lang="en-US" dirty="0"/>
              <a:t>RQA 6</a:t>
            </a:r>
          </a:p>
        </p:txBody>
      </p:sp>
      <p:sp>
        <p:nvSpPr>
          <p:cNvPr id="3" name="Content Placeholder 2">
            <a:extLst>
              <a:ext uri="{FF2B5EF4-FFF2-40B4-BE49-F238E27FC236}">
                <a16:creationId xmlns:a16="http://schemas.microsoft.com/office/drawing/2014/main" id="{22D253A4-38C1-4DCF-873B-559ED20EC577}"/>
              </a:ext>
            </a:extLst>
          </p:cNvPr>
          <p:cNvSpPr>
            <a:spLocks noGrp="1"/>
          </p:cNvSpPr>
          <p:nvPr>
            <p:ph idx="1"/>
          </p:nvPr>
        </p:nvSpPr>
        <p:spPr/>
        <p:txBody>
          <a:bodyPr/>
          <a:lstStyle/>
          <a:p>
            <a:r>
              <a:rPr lang="en-US" dirty="0"/>
              <a:t>He showed that the Sun had sunspots and was not a perfect celestial body as once thought</a:t>
            </a:r>
          </a:p>
        </p:txBody>
      </p:sp>
    </p:spTree>
    <p:extLst>
      <p:ext uri="{BB962C8B-B14F-4D97-AF65-F5344CB8AC3E}">
        <p14:creationId xmlns:p14="http://schemas.microsoft.com/office/powerpoint/2010/main" val="2075972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#7</a:t>
            </a:r>
          </a:p>
        </p:txBody>
      </p:sp>
      <p:sp>
        <p:nvSpPr>
          <p:cNvPr id="3" name="Content Placeholder 2"/>
          <p:cNvSpPr>
            <a:spLocks noGrp="1"/>
          </p:cNvSpPr>
          <p:nvPr>
            <p:ph idx="1"/>
          </p:nvPr>
        </p:nvSpPr>
        <p:spPr/>
        <p:txBody>
          <a:bodyPr>
            <a:normAutofit/>
          </a:bodyPr>
          <a:lstStyle/>
          <a:p>
            <a:r>
              <a:rPr lang="en-US" sz="4400" dirty="0"/>
              <a:t>Why do astronauts experience weightlessness in space as they orbit Earth in the space station?</a:t>
            </a:r>
          </a:p>
        </p:txBody>
      </p:sp>
    </p:spTree>
    <p:extLst>
      <p:ext uri="{BB962C8B-B14F-4D97-AF65-F5344CB8AC3E}">
        <p14:creationId xmlns:p14="http://schemas.microsoft.com/office/powerpoint/2010/main" val="360687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2CF49-D5EA-4DE4-87EB-1E5273AA1F28}"/>
              </a:ext>
            </a:extLst>
          </p:cNvPr>
          <p:cNvSpPr>
            <a:spLocks noGrp="1"/>
          </p:cNvSpPr>
          <p:nvPr>
            <p:ph type="title"/>
          </p:nvPr>
        </p:nvSpPr>
        <p:spPr/>
        <p:txBody>
          <a:bodyPr/>
          <a:lstStyle/>
          <a:p>
            <a:r>
              <a:rPr lang="en-US" dirty="0"/>
              <a:t>RQA 7</a:t>
            </a:r>
          </a:p>
        </p:txBody>
      </p:sp>
      <p:sp>
        <p:nvSpPr>
          <p:cNvPr id="3" name="Content Placeholder 2">
            <a:extLst>
              <a:ext uri="{FF2B5EF4-FFF2-40B4-BE49-F238E27FC236}">
                <a16:creationId xmlns:a16="http://schemas.microsoft.com/office/drawing/2014/main" id="{D16A527C-4D78-47DE-809D-3463ADA5BB52}"/>
              </a:ext>
            </a:extLst>
          </p:cNvPr>
          <p:cNvSpPr>
            <a:spLocks noGrp="1"/>
          </p:cNvSpPr>
          <p:nvPr>
            <p:ph idx="1"/>
          </p:nvPr>
        </p:nvSpPr>
        <p:spPr/>
        <p:txBody>
          <a:bodyPr/>
          <a:lstStyle/>
          <a:p>
            <a:r>
              <a:rPr lang="en-US" dirty="0"/>
              <a:t>Because they are always free-falling</a:t>
            </a:r>
          </a:p>
        </p:txBody>
      </p:sp>
    </p:spTree>
    <p:extLst>
      <p:ext uri="{BB962C8B-B14F-4D97-AF65-F5344CB8AC3E}">
        <p14:creationId xmlns:p14="http://schemas.microsoft.com/office/powerpoint/2010/main" val="3926746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#8 </a:t>
            </a:r>
          </a:p>
        </p:txBody>
      </p:sp>
      <p:sp>
        <p:nvSpPr>
          <p:cNvPr id="3" name="Content Placeholder 2"/>
          <p:cNvSpPr>
            <a:spLocks noGrp="1"/>
          </p:cNvSpPr>
          <p:nvPr>
            <p:ph idx="1"/>
          </p:nvPr>
        </p:nvSpPr>
        <p:spPr/>
        <p:txBody>
          <a:bodyPr>
            <a:normAutofit/>
          </a:bodyPr>
          <a:lstStyle/>
          <a:p>
            <a:r>
              <a:rPr lang="en-US" sz="4400" dirty="0"/>
              <a:t>Sundials were used by several ancient cultures. If you use a sundial in the Northern Hemisphere, which way must the equatorial sundial point?</a:t>
            </a:r>
          </a:p>
        </p:txBody>
      </p:sp>
    </p:spTree>
    <p:extLst>
      <p:ext uri="{BB962C8B-B14F-4D97-AF65-F5344CB8AC3E}">
        <p14:creationId xmlns:p14="http://schemas.microsoft.com/office/powerpoint/2010/main" val="215460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5643-341D-49F4-AA55-CA76A6699291}"/>
              </a:ext>
            </a:extLst>
          </p:cNvPr>
          <p:cNvSpPr>
            <a:spLocks noGrp="1"/>
          </p:cNvSpPr>
          <p:nvPr>
            <p:ph type="title"/>
          </p:nvPr>
        </p:nvSpPr>
        <p:spPr/>
        <p:txBody>
          <a:bodyPr/>
          <a:lstStyle/>
          <a:p>
            <a:r>
              <a:rPr lang="en-US" dirty="0"/>
              <a:t>RQA 8</a:t>
            </a:r>
          </a:p>
        </p:txBody>
      </p:sp>
      <p:sp>
        <p:nvSpPr>
          <p:cNvPr id="3" name="Content Placeholder 2">
            <a:extLst>
              <a:ext uri="{FF2B5EF4-FFF2-40B4-BE49-F238E27FC236}">
                <a16:creationId xmlns:a16="http://schemas.microsoft.com/office/drawing/2014/main" id="{D27879B3-35C7-419F-B795-66B2DC0D64EA}"/>
              </a:ext>
            </a:extLst>
          </p:cNvPr>
          <p:cNvSpPr>
            <a:spLocks noGrp="1"/>
          </p:cNvSpPr>
          <p:nvPr>
            <p:ph idx="1"/>
          </p:nvPr>
        </p:nvSpPr>
        <p:spPr/>
        <p:txBody>
          <a:bodyPr/>
          <a:lstStyle/>
          <a:p>
            <a:r>
              <a:rPr lang="en-US" dirty="0"/>
              <a:t>North</a:t>
            </a:r>
          </a:p>
        </p:txBody>
      </p:sp>
    </p:spTree>
    <p:extLst>
      <p:ext uri="{BB962C8B-B14F-4D97-AF65-F5344CB8AC3E}">
        <p14:creationId xmlns:p14="http://schemas.microsoft.com/office/powerpoint/2010/main" val="3566170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B7055-D3EA-4111-988A-43F3533C4B76}"/>
              </a:ext>
            </a:extLst>
          </p:cNvPr>
          <p:cNvSpPr>
            <a:spLocks noGrp="1"/>
          </p:cNvSpPr>
          <p:nvPr>
            <p:ph type="title"/>
          </p:nvPr>
        </p:nvSpPr>
        <p:spPr/>
        <p:txBody>
          <a:bodyPr/>
          <a:lstStyle/>
          <a:p>
            <a:r>
              <a:rPr lang="en-US" dirty="0"/>
              <a:t>RQ #9</a:t>
            </a:r>
          </a:p>
        </p:txBody>
      </p:sp>
      <p:pic>
        <p:nvPicPr>
          <p:cNvPr id="4" name="Content Placeholder 3">
            <a:extLst>
              <a:ext uri="{FF2B5EF4-FFF2-40B4-BE49-F238E27FC236}">
                <a16:creationId xmlns:a16="http://schemas.microsoft.com/office/drawing/2014/main" id="{E7ABE2B6-A601-4248-A826-42E7A3F6E8C1}"/>
              </a:ext>
            </a:extLst>
          </p:cNvPr>
          <p:cNvPicPr>
            <a:picLocks noGrp="1" noChangeAspect="1"/>
          </p:cNvPicPr>
          <p:nvPr>
            <p:ph idx="1"/>
          </p:nvPr>
        </p:nvPicPr>
        <p:blipFill>
          <a:blip r:embed="rId2"/>
          <a:stretch>
            <a:fillRect/>
          </a:stretch>
        </p:blipFill>
        <p:spPr>
          <a:xfrm>
            <a:off x="3933187" y="4091354"/>
            <a:ext cx="4325626" cy="1626602"/>
          </a:xfrm>
          <a:prstGeom prst="rect">
            <a:avLst/>
          </a:prstGeom>
        </p:spPr>
      </p:pic>
      <p:sp>
        <p:nvSpPr>
          <p:cNvPr id="6" name="TextBox 5">
            <a:extLst>
              <a:ext uri="{FF2B5EF4-FFF2-40B4-BE49-F238E27FC236}">
                <a16:creationId xmlns:a16="http://schemas.microsoft.com/office/drawing/2014/main" id="{CA1BA7D0-A4F3-4D9A-9552-3C42B65286E5}"/>
              </a:ext>
            </a:extLst>
          </p:cNvPr>
          <p:cNvSpPr txBox="1"/>
          <p:nvPr/>
        </p:nvSpPr>
        <p:spPr>
          <a:xfrm>
            <a:off x="1066800" y="1899138"/>
            <a:ext cx="10058400" cy="1815882"/>
          </a:xfrm>
          <a:prstGeom prst="rect">
            <a:avLst/>
          </a:prstGeom>
          <a:noFill/>
        </p:spPr>
        <p:txBody>
          <a:bodyPr wrap="square" rtlCol="0">
            <a:spAutoFit/>
          </a:bodyPr>
          <a:lstStyle/>
          <a:p>
            <a:r>
              <a:rPr lang="en-US" sz="2800" dirty="0"/>
              <a:t>The diagram below show 2 locations of the sun rising along the eastern horizon from An observer in Atlanta. Which number indicates the location of the sun at sunrise on March 21. (vernal equinox)</a:t>
            </a:r>
          </a:p>
        </p:txBody>
      </p:sp>
    </p:spTree>
    <p:extLst>
      <p:ext uri="{BB962C8B-B14F-4D97-AF65-F5344CB8AC3E}">
        <p14:creationId xmlns:p14="http://schemas.microsoft.com/office/powerpoint/2010/main" val="300259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E5EEA-F85A-4A51-BFC3-7077F5DB4904}"/>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D0CBAEB0-4228-46C0-893B-A55EFF521F50}"/>
              </a:ext>
            </a:extLst>
          </p:cNvPr>
          <p:cNvSpPr>
            <a:spLocks noGrp="1"/>
          </p:cNvSpPr>
          <p:nvPr>
            <p:ph idx="1"/>
          </p:nvPr>
        </p:nvSpPr>
        <p:spPr/>
        <p:txBody>
          <a:bodyPr/>
          <a:lstStyle/>
          <a:p>
            <a:r>
              <a:rPr lang="en-US" dirty="0"/>
              <a:t>This is a review for </a:t>
            </a:r>
            <a:r>
              <a:rPr lang="en-US" dirty="0" smtClean="0"/>
              <a:t>U</a:t>
            </a:r>
            <a:r>
              <a:rPr lang="en-US" dirty="0" smtClean="0"/>
              <a:t>nit 2 </a:t>
            </a:r>
            <a:r>
              <a:rPr lang="en-US" dirty="0"/>
              <a:t>Test</a:t>
            </a:r>
          </a:p>
          <a:p>
            <a:r>
              <a:rPr lang="en-US" dirty="0"/>
              <a:t>You will need a sheet of paper</a:t>
            </a:r>
          </a:p>
          <a:p>
            <a:r>
              <a:rPr lang="en-US" dirty="0"/>
              <a:t>Read each question. </a:t>
            </a:r>
          </a:p>
          <a:p>
            <a:r>
              <a:rPr lang="en-US" dirty="0"/>
              <a:t>On your paper put down your answer</a:t>
            </a:r>
          </a:p>
          <a:p>
            <a:r>
              <a:rPr lang="en-US" dirty="0"/>
              <a:t>After trying to answer the question check to see if you are correct.</a:t>
            </a:r>
          </a:p>
          <a:p>
            <a:r>
              <a:rPr lang="en-US" dirty="0"/>
              <a:t>Once you have finished the review practice test go back over those questions you missed to help you focus on what you need to study for the test</a:t>
            </a:r>
          </a:p>
          <a:p>
            <a:r>
              <a:rPr lang="en-US" dirty="0"/>
              <a:t>GOOD LUCK</a:t>
            </a:r>
          </a:p>
        </p:txBody>
      </p:sp>
    </p:spTree>
    <p:extLst>
      <p:ext uri="{BB962C8B-B14F-4D97-AF65-F5344CB8AC3E}">
        <p14:creationId xmlns:p14="http://schemas.microsoft.com/office/powerpoint/2010/main" val="3666428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1A88F-C536-4F08-BCDF-6F68EF59964F}"/>
              </a:ext>
            </a:extLst>
          </p:cNvPr>
          <p:cNvSpPr>
            <a:spLocks noGrp="1"/>
          </p:cNvSpPr>
          <p:nvPr>
            <p:ph type="title"/>
          </p:nvPr>
        </p:nvSpPr>
        <p:spPr/>
        <p:txBody>
          <a:bodyPr/>
          <a:lstStyle/>
          <a:p>
            <a:r>
              <a:rPr lang="en-US" dirty="0"/>
              <a:t>RQA 9</a:t>
            </a:r>
          </a:p>
        </p:txBody>
      </p:sp>
      <p:sp>
        <p:nvSpPr>
          <p:cNvPr id="3" name="Content Placeholder 2">
            <a:extLst>
              <a:ext uri="{FF2B5EF4-FFF2-40B4-BE49-F238E27FC236}">
                <a16:creationId xmlns:a16="http://schemas.microsoft.com/office/drawing/2014/main" id="{CEF752E3-BB6E-4144-86E6-86F3A9AF0443}"/>
              </a:ext>
            </a:extLst>
          </p:cNvPr>
          <p:cNvSpPr>
            <a:spLocks noGrp="1"/>
          </p:cNvSpPr>
          <p:nvPr>
            <p:ph idx="1"/>
          </p:nvPr>
        </p:nvSpPr>
        <p:spPr/>
        <p:txBody>
          <a:bodyPr>
            <a:normAutofit/>
          </a:bodyPr>
          <a:lstStyle/>
          <a:p>
            <a:r>
              <a:rPr lang="en-US" sz="4800" dirty="0"/>
              <a:t>2</a:t>
            </a:r>
          </a:p>
        </p:txBody>
      </p:sp>
    </p:spTree>
    <p:extLst>
      <p:ext uri="{BB962C8B-B14F-4D97-AF65-F5344CB8AC3E}">
        <p14:creationId xmlns:p14="http://schemas.microsoft.com/office/powerpoint/2010/main" val="749270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B7055-D3EA-4111-988A-43F3533C4B76}"/>
              </a:ext>
            </a:extLst>
          </p:cNvPr>
          <p:cNvSpPr>
            <a:spLocks noGrp="1"/>
          </p:cNvSpPr>
          <p:nvPr>
            <p:ph type="title"/>
          </p:nvPr>
        </p:nvSpPr>
        <p:spPr/>
        <p:txBody>
          <a:bodyPr/>
          <a:lstStyle/>
          <a:p>
            <a:r>
              <a:rPr lang="en-US" dirty="0"/>
              <a:t>RQ #10</a:t>
            </a:r>
          </a:p>
        </p:txBody>
      </p:sp>
      <p:pic>
        <p:nvPicPr>
          <p:cNvPr id="4" name="Content Placeholder 3">
            <a:extLst>
              <a:ext uri="{FF2B5EF4-FFF2-40B4-BE49-F238E27FC236}">
                <a16:creationId xmlns:a16="http://schemas.microsoft.com/office/drawing/2014/main" id="{E7ABE2B6-A601-4248-A826-42E7A3F6E8C1}"/>
              </a:ext>
            </a:extLst>
          </p:cNvPr>
          <p:cNvPicPr>
            <a:picLocks noGrp="1" noChangeAspect="1"/>
          </p:cNvPicPr>
          <p:nvPr>
            <p:ph idx="1"/>
          </p:nvPr>
        </p:nvPicPr>
        <p:blipFill>
          <a:blip r:embed="rId2"/>
          <a:stretch>
            <a:fillRect/>
          </a:stretch>
        </p:blipFill>
        <p:spPr>
          <a:xfrm>
            <a:off x="4056374" y="4141664"/>
            <a:ext cx="4325626" cy="1365276"/>
          </a:xfrm>
          <a:prstGeom prst="rect">
            <a:avLst/>
          </a:prstGeom>
        </p:spPr>
      </p:pic>
      <p:sp>
        <p:nvSpPr>
          <p:cNvPr id="3" name="Rectangle 2">
            <a:extLst>
              <a:ext uri="{FF2B5EF4-FFF2-40B4-BE49-F238E27FC236}">
                <a16:creationId xmlns:a16="http://schemas.microsoft.com/office/drawing/2014/main" id="{E217C621-43FD-4C37-958A-E60A794796B5}"/>
              </a:ext>
            </a:extLst>
          </p:cNvPr>
          <p:cNvSpPr/>
          <p:nvPr/>
        </p:nvSpPr>
        <p:spPr>
          <a:xfrm>
            <a:off x="838200" y="1785482"/>
            <a:ext cx="10779369" cy="2062103"/>
          </a:xfrm>
          <a:prstGeom prst="rect">
            <a:avLst/>
          </a:prstGeom>
        </p:spPr>
        <p:txBody>
          <a:bodyPr wrap="square">
            <a:spAutoFit/>
          </a:bodyPr>
          <a:lstStyle/>
          <a:p>
            <a:r>
              <a:rPr lang="en-US" sz="3200" dirty="0"/>
              <a:t>The diagram below show 2 locations of the sun rising along the eastern horizon from An observer in Atlanta. Which number indicates the location of the sun at sunrise on June 21. (summer solstice)</a:t>
            </a:r>
          </a:p>
        </p:txBody>
      </p:sp>
    </p:spTree>
    <p:extLst>
      <p:ext uri="{BB962C8B-B14F-4D97-AF65-F5344CB8AC3E}">
        <p14:creationId xmlns:p14="http://schemas.microsoft.com/office/powerpoint/2010/main" val="3667645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74CB-C650-4612-9785-02BEA32AE5A9}"/>
              </a:ext>
            </a:extLst>
          </p:cNvPr>
          <p:cNvSpPr>
            <a:spLocks noGrp="1"/>
          </p:cNvSpPr>
          <p:nvPr>
            <p:ph type="title"/>
          </p:nvPr>
        </p:nvSpPr>
        <p:spPr/>
        <p:txBody>
          <a:bodyPr/>
          <a:lstStyle/>
          <a:p>
            <a:r>
              <a:rPr lang="en-US" dirty="0"/>
              <a:t>RQA 10</a:t>
            </a:r>
          </a:p>
        </p:txBody>
      </p:sp>
      <p:sp>
        <p:nvSpPr>
          <p:cNvPr id="3" name="Content Placeholder 2">
            <a:extLst>
              <a:ext uri="{FF2B5EF4-FFF2-40B4-BE49-F238E27FC236}">
                <a16:creationId xmlns:a16="http://schemas.microsoft.com/office/drawing/2014/main" id="{755F1E72-43EF-4DEA-8AD3-450286CB850A}"/>
              </a:ext>
            </a:extLst>
          </p:cNvPr>
          <p:cNvSpPr>
            <a:spLocks noGrp="1"/>
          </p:cNvSpPr>
          <p:nvPr>
            <p:ph idx="1"/>
          </p:nvPr>
        </p:nvSpPr>
        <p:spPr/>
        <p:txBody>
          <a:bodyPr>
            <a:normAutofit/>
          </a:bodyPr>
          <a:lstStyle/>
          <a:p>
            <a:r>
              <a:rPr lang="en-US" sz="6000" dirty="0"/>
              <a:t>1</a:t>
            </a:r>
          </a:p>
        </p:txBody>
      </p:sp>
    </p:spTree>
    <p:extLst>
      <p:ext uri="{BB962C8B-B14F-4D97-AF65-F5344CB8AC3E}">
        <p14:creationId xmlns:p14="http://schemas.microsoft.com/office/powerpoint/2010/main" val="65736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7974-42E4-4A3D-AA46-75A39A07ACA7}"/>
              </a:ext>
            </a:extLst>
          </p:cNvPr>
          <p:cNvSpPr>
            <a:spLocks noGrp="1"/>
          </p:cNvSpPr>
          <p:nvPr>
            <p:ph type="title"/>
          </p:nvPr>
        </p:nvSpPr>
        <p:spPr>
          <a:xfrm>
            <a:off x="996930" y="1385033"/>
            <a:ext cx="10515600" cy="2190506"/>
          </a:xfrm>
        </p:spPr>
        <p:txBody>
          <a:bodyPr>
            <a:normAutofit fontScale="90000"/>
          </a:bodyPr>
          <a:lstStyle/>
          <a:p>
            <a:r>
              <a:rPr lang="en-US" dirty="0"/>
              <a:t>The diagram illustrates the counterclockwise orbit of Pluto around the Sun.  Which letter indicates the location of where Pluto will experience the greatest gravitational force? </a:t>
            </a:r>
          </a:p>
        </p:txBody>
      </p:sp>
      <p:sp>
        <p:nvSpPr>
          <p:cNvPr id="5" name="TextBox 4">
            <a:extLst>
              <a:ext uri="{FF2B5EF4-FFF2-40B4-BE49-F238E27FC236}">
                <a16:creationId xmlns:a16="http://schemas.microsoft.com/office/drawing/2014/main" id="{ED7CDD17-22F4-4E96-B88B-0A520B75B376}"/>
              </a:ext>
            </a:extLst>
          </p:cNvPr>
          <p:cNvSpPr txBox="1"/>
          <p:nvPr/>
        </p:nvSpPr>
        <p:spPr>
          <a:xfrm>
            <a:off x="996930" y="246185"/>
            <a:ext cx="2531676" cy="830997"/>
          </a:xfrm>
          <a:prstGeom prst="rect">
            <a:avLst/>
          </a:prstGeom>
          <a:noFill/>
        </p:spPr>
        <p:txBody>
          <a:bodyPr wrap="square" rtlCol="0">
            <a:spAutoFit/>
          </a:bodyPr>
          <a:lstStyle/>
          <a:p>
            <a:r>
              <a:rPr lang="en-US" sz="4800" dirty="0"/>
              <a:t>RQ 11</a:t>
            </a:r>
          </a:p>
        </p:txBody>
      </p:sp>
      <p:pic>
        <p:nvPicPr>
          <p:cNvPr id="8" name="Content Placeholder 3">
            <a:extLst>
              <a:ext uri="{FF2B5EF4-FFF2-40B4-BE49-F238E27FC236}">
                <a16:creationId xmlns:a16="http://schemas.microsoft.com/office/drawing/2014/main" id="{2EE4A3BA-1153-47DB-8078-960568F56664}"/>
              </a:ext>
            </a:extLst>
          </p:cNvPr>
          <p:cNvPicPr>
            <a:picLocks noGrp="1" noChangeAspect="1"/>
          </p:cNvPicPr>
          <p:nvPr>
            <p:ph idx="1"/>
          </p:nvPr>
        </p:nvPicPr>
        <p:blipFill>
          <a:blip r:embed="rId2"/>
          <a:stretch>
            <a:fillRect/>
          </a:stretch>
        </p:blipFill>
        <p:spPr>
          <a:xfrm>
            <a:off x="5509596" y="3883390"/>
            <a:ext cx="3657029" cy="2190506"/>
          </a:xfrm>
          <a:prstGeom prst="rect">
            <a:avLst/>
          </a:prstGeom>
        </p:spPr>
      </p:pic>
    </p:spTree>
    <p:extLst>
      <p:ext uri="{BB962C8B-B14F-4D97-AF65-F5344CB8AC3E}">
        <p14:creationId xmlns:p14="http://schemas.microsoft.com/office/powerpoint/2010/main" val="3459726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45AF7-72E5-481D-887A-9E8E9DB3B032}"/>
              </a:ext>
            </a:extLst>
          </p:cNvPr>
          <p:cNvSpPr>
            <a:spLocks noGrp="1"/>
          </p:cNvSpPr>
          <p:nvPr>
            <p:ph type="title"/>
          </p:nvPr>
        </p:nvSpPr>
        <p:spPr/>
        <p:txBody>
          <a:bodyPr/>
          <a:lstStyle/>
          <a:p>
            <a:r>
              <a:rPr lang="en-US" dirty="0"/>
              <a:t>RQA 11</a:t>
            </a:r>
          </a:p>
        </p:txBody>
      </p:sp>
      <p:sp>
        <p:nvSpPr>
          <p:cNvPr id="3" name="Content Placeholder 2">
            <a:extLst>
              <a:ext uri="{FF2B5EF4-FFF2-40B4-BE49-F238E27FC236}">
                <a16:creationId xmlns:a16="http://schemas.microsoft.com/office/drawing/2014/main" id="{752231E2-0A95-4743-AF07-5D903C13F426}"/>
              </a:ext>
            </a:extLst>
          </p:cNvPr>
          <p:cNvSpPr>
            <a:spLocks noGrp="1"/>
          </p:cNvSpPr>
          <p:nvPr>
            <p:ph idx="1"/>
          </p:nvPr>
        </p:nvSpPr>
        <p:spPr/>
        <p:txBody>
          <a:bodyPr>
            <a:normAutofit/>
          </a:bodyPr>
          <a:lstStyle/>
          <a:p>
            <a:r>
              <a:rPr lang="en-US" sz="5400" dirty="0"/>
              <a:t>C</a:t>
            </a:r>
          </a:p>
        </p:txBody>
      </p:sp>
    </p:spTree>
    <p:extLst>
      <p:ext uri="{BB962C8B-B14F-4D97-AF65-F5344CB8AC3E}">
        <p14:creationId xmlns:p14="http://schemas.microsoft.com/office/powerpoint/2010/main" val="829250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7974-42E4-4A3D-AA46-75A39A07ACA7}"/>
              </a:ext>
            </a:extLst>
          </p:cNvPr>
          <p:cNvSpPr>
            <a:spLocks noGrp="1"/>
          </p:cNvSpPr>
          <p:nvPr>
            <p:ph type="title"/>
          </p:nvPr>
        </p:nvSpPr>
        <p:spPr>
          <a:xfrm>
            <a:off x="1043823" y="1947850"/>
            <a:ext cx="10515600" cy="1639521"/>
          </a:xfrm>
        </p:spPr>
        <p:txBody>
          <a:bodyPr>
            <a:normAutofit fontScale="90000"/>
          </a:bodyPr>
          <a:lstStyle/>
          <a:p>
            <a:r>
              <a:rPr lang="en-US" dirty="0"/>
              <a:t>The point when a planet is located at the point nearest the Sun is called</a:t>
            </a:r>
            <a:br>
              <a:rPr lang="en-US" dirty="0"/>
            </a:br>
            <a:endParaRPr lang="en-US" dirty="0"/>
          </a:p>
        </p:txBody>
      </p:sp>
      <p:sp>
        <p:nvSpPr>
          <p:cNvPr id="3" name="Rectangle 2">
            <a:extLst>
              <a:ext uri="{FF2B5EF4-FFF2-40B4-BE49-F238E27FC236}">
                <a16:creationId xmlns:a16="http://schemas.microsoft.com/office/drawing/2014/main" id="{99513C5F-39BC-4918-AE09-9A16C906953D}"/>
              </a:ext>
            </a:extLst>
          </p:cNvPr>
          <p:cNvSpPr/>
          <p:nvPr/>
        </p:nvSpPr>
        <p:spPr>
          <a:xfrm>
            <a:off x="1242840" y="559749"/>
            <a:ext cx="2027897" cy="769441"/>
          </a:xfrm>
          <a:prstGeom prst="rect">
            <a:avLst/>
          </a:prstGeom>
        </p:spPr>
        <p:txBody>
          <a:bodyPr wrap="square">
            <a:spAutoFit/>
          </a:bodyPr>
          <a:lstStyle/>
          <a:p>
            <a:r>
              <a:rPr lang="en-US" sz="4400" dirty="0"/>
              <a:t>RQ 12</a:t>
            </a:r>
          </a:p>
        </p:txBody>
      </p:sp>
      <p:pic>
        <p:nvPicPr>
          <p:cNvPr id="7" name="Content Placeholder 3">
            <a:extLst>
              <a:ext uri="{FF2B5EF4-FFF2-40B4-BE49-F238E27FC236}">
                <a16:creationId xmlns:a16="http://schemas.microsoft.com/office/drawing/2014/main" id="{369F8CFB-831D-4E8C-A537-5E0A6239270F}"/>
              </a:ext>
            </a:extLst>
          </p:cNvPr>
          <p:cNvPicPr>
            <a:picLocks noGrp="1" noChangeAspect="1"/>
          </p:cNvPicPr>
          <p:nvPr>
            <p:ph idx="1"/>
          </p:nvPr>
        </p:nvPicPr>
        <p:blipFill>
          <a:blip r:embed="rId2"/>
          <a:stretch>
            <a:fillRect/>
          </a:stretch>
        </p:blipFill>
        <p:spPr>
          <a:xfrm>
            <a:off x="5157905" y="3439388"/>
            <a:ext cx="3821972" cy="2289305"/>
          </a:xfrm>
          <a:prstGeom prst="rect">
            <a:avLst/>
          </a:prstGeom>
        </p:spPr>
      </p:pic>
    </p:spTree>
    <p:extLst>
      <p:ext uri="{BB962C8B-B14F-4D97-AF65-F5344CB8AC3E}">
        <p14:creationId xmlns:p14="http://schemas.microsoft.com/office/powerpoint/2010/main" val="2983981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8F863-CA3B-4EFF-8264-B593933B81FA}"/>
              </a:ext>
            </a:extLst>
          </p:cNvPr>
          <p:cNvSpPr>
            <a:spLocks noGrp="1"/>
          </p:cNvSpPr>
          <p:nvPr>
            <p:ph type="title"/>
          </p:nvPr>
        </p:nvSpPr>
        <p:spPr/>
        <p:txBody>
          <a:bodyPr/>
          <a:lstStyle/>
          <a:p>
            <a:r>
              <a:rPr lang="en-US" dirty="0"/>
              <a:t>RQA 12</a:t>
            </a:r>
          </a:p>
        </p:txBody>
      </p:sp>
      <p:sp>
        <p:nvSpPr>
          <p:cNvPr id="3" name="Content Placeholder 2">
            <a:extLst>
              <a:ext uri="{FF2B5EF4-FFF2-40B4-BE49-F238E27FC236}">
                <a16:creationId xmlns:a16="http://schemas.microsoft.com/office/drawing/2014/main" id="{878340A7-646A-41EC-8B4E-361B994801EB}"/>
              </a:ext>
            </a:extLst>
          </p:cNvPr>
          <p:cNvSpPr>
            <a:spLocks noGrp="1"/>
          </p:cNvSpPr>
          <p:nvPr>
            <p:ph idx="1"/>
          </p:nvPr>
        </p:nvSpPr>
        <p:spPr/>
        <p:txBody>
          <a:bodyPr>
            <a:normAutofit/>
          </a:bodyPr>
          <a:lstStyle/>
          <a:p>
            <a:r>
              <a:rPr lang="en-US" sz="4800" dirty="0"/>
              <a:t>Perihelion</a:t>
            </a:r>
          </a:p>
        </p:txBody>
      </p:sp>
    </p:spTree>
    <p:extLst>
      <p:ext uri="{BB962C8B-B14F-4D97-AF65-F5344CB8AC3E}">
        <p14:creationId xmlns:p14="http://schemas.microsoft.com/office/powerpoint/2010/main" val="1910794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7974-42E4-4A3D-AA46-75A39A07ACA7}"/>
              </a:ext>
            </a:extLst>
          </p:cNvPr>
          <p:cNvSpPr>
            <a:spLocks noGrp="1"/>
          </p:cNvSpPr>
          <p:nvPr>
            <p:ph type="title"/>
          </p:nvPr>
        </p:nvSpPr>
        <p:spPr>
          <a:xfrm>
            <a:off x="838200" y="1725002"/>
            <a:ext cx="10515600" cy="2237398"/>
          </a:xfrm>
        </p:spPr>
        <p:txBody>
          <a:bodyPr>
            <a:normAutofit fontScale="90000"/>
          </a:bodyPr>
          <a:lstStyle/>
          <a:p>
            <a:r>
              <a:rPr lang="en-US" dirty="0"/>
              <a:t>The diagram illustrates the counterclockwise orbit of Pluto around the Sun.  Which letter indicates the location of where Pluto will have the slowest velocity? </a:t>
            </a:r>
          </a:p>
        </p:txBody>
      </p:sp>
      <p:sp>
        <p:nvSpPr>
          <p:cNvPr id="3" name="Rectangle 2">
            <a:extLst>
              <a:ext uri="{FF2B5EF4-FFF2-40B4-BE49-F238E27FC236}">
                <a16:creationId xmlns:a16="http://schemas.microsoft.com/office/drawing/2014/main" id="{0E339AC6-32EC-4A0B-8434-EECD1ED50F58}"/>
              </a:ext>
            </a:extLst>
          </p:cNvPr>
          <p:cNvSpPr/>
          <p:nvPr/>
        </p:nvSpPr>
        <p:spPr>
          <a:xfrm>
            <a:off x="838200" y="665257"/>
            <a:ext cx="1564146" cy="769441"/>
          </a:xfrm>
          <a:prstGeom prst="rect">
            <a:avLst/>
          </a:prstGeom>
        </p:spPr>
        <p:txBody>
          <a:bodyPr wrap="none">
            <a:spAutoFit/>
          </a:bodyPr>
          <a:lstStyle/>
          <a:p>
            <a:r>
              <a:rPr lang="en-US" sz="4400" dirty="0"/>
              <a:t>RQ 13</a:t>
            </a:r>
          </a:p>
        </p:txBody>
      </p:sp>
      <p:pic>
        <p:nvPicPr>
          <p:cNvPr id="7" name="Content Placeholder 3">
            <a:extLst>
              <a:ext uri="{FF2B5EF4-FFF2-40B4-BE49-F238E27FC236}">
                <a16:creationId xmlns:a16="http://schemas.microsoft.com/office/drawing/2014/main" id="{F7210980-CDD5-4312-82FE-7D75E4B19FCC}"/>
              </a:ext>
            </a:extLst>
          </p:cNvPr>
          <p:cNvPicPr>
            <a:picLocks noGrp="1" noChangeAspect="1"/>
          </p:cNvPicPr>
          <p:nvPr>
            <p:ph idx="1"/>
          </p:nvPr>
        </p:nvPicPr>
        <p:blipFill>
          <a:blip r:embed="rId2"/>
          <a:stretch>
            <a:fillRect/>
          </a:stretch>
        </p:blipFill>
        <p:spPr>
          <a:xfrm>
            <a:off x="5157905" y="3439388"/>
            <a:ext cx="4103326" cy="2457831"/>
          </a:xfrm>
          <a:prstGeom prst="rect">
            <a:avLst/>
          </a:prstGeom>
        </p:spPr>
      </p:pic>
    </p:spTree>
    <p:extLst>
      <p:ext uri="{BB962C8B-B14F-4D97-AF65-F5344CB8AC3E}">
        <p14:creationId xmlns:p14="http://schemas.microsoft.com/office/powerpoint/2010/main" val="2424134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CE04-47DB-48AB-ADE4-E1B4B915E0B5}"/>
              </a:ext>
            </a:extLst>
          </p:cNvPr>
          <p:cNvSpPr>
            <a:spLocks noGrp="1"/>
          </p:cNvSpPr>
          <p:nvPr>
            <p:ph type="title"/>
          </p:nvPr>
        </p:nvSpPr>
        <p:spPr/>
        <p:txBody>
          <a:bodyPr/>
          <a:lstStyle/>
          <a:p>
            <a:r>
              <a:rPr lang="en-US" dirty="0"/>
              <a:t>RQA #13</a:t>
            </a:r>
          </a:p>
        </p:txBody>
      </p:sp>
      <p:sp>
        <p:nvSpPr>
          <p:cNvPr id="3" name="Content Placeholder 2">
            <a:extLst>
              <a:ext uri="{FF2B5EF4-FFF2-40B4-BE49-F238E27FC236}">
                <a16:creationId xmlns:a16="http://schemas.microsoft.com/office/drawing/2014/main" id="{B80B8B61-9381-4588-9D9C-6E2946ED52CF}"/>
              </a:ext>
            </a:extLst>
          </p:cNvPr>
          <p:cNvSpPr>
            <a:spLocks noGrp="1"/>
          </p:cNvSpPr>
          <p:nvPr>
            <p:ph idx="1"/>
          </p:nvPr>
        </p:nvSpPr>
        <p:spPr/>
        <p:txBody>
          <a:bodyPr>
            <a:normAutofit/>
          </a:bodyPr>
          <a:lstStyle/>
          <a:p>
            <a:r>
              <a:rPr lang="en-US" sz="5400" dirty="0"/>
              <a:t>A</a:t>
            </a:r>
          </a:p>
        </p:txBody>
      </p:sp>
    </p:spTree>
    <p:extLst>
      <p:ext uri="{BB962C8B-B14F-4D97-AF65-F5344CB8AC3E}">
        <p14:creationId xmlns:p14="http://schemas.microsoft.com/office/powerpoint/2010/main" val="1242541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8B6C-B277-45BF-A838-EE9293561F4F}"/>
              </a:ext>
            </a:extLst>
          </p:cNvPr>
          <p:cNvSpPr>
            <a:spLocks noGrp="1"/>
          </p:cNvSpPr>
          <p:nvPr>
            <p:ph type="title"/>
          </p:nvPr>
        </p:nvSpPr>
        <p:spPr/>
        <p:txBody>
          <a:bodyPr/>
          <a:lstStyle/>
          <a:p>
            <a:r>
              <a:rPr lang="en-US" dirty="0"/>
              <a:t>RQ #14</a:t>
            </a:r>
          </a:p>
        </p:txBody>
      </p:sp>
      <p:pic>
        <p:nvPicPr>
          <p:cNvPr id="4" name="Content Placeholder 3">
            <a:extLst>
              <a:ext uri="{FF2B5EF4-FFF2-40B4-BE49-F238E27FC236}">
                <a16:creationId xmlns:a16="http://schemas.microsoft.com/office/drawing/2014/main" id="{907B6AB4-E13F-430A-B786-F7DC66A7A0BE}"/>
              </a:ext>
            </a:extLst>
          </p:cNvPr>
          <p:cNvPicPr>
            <a:picLocks noGrp="1" noChangeAspect="1"/>
          </p:cNvPicPr>
          <p:nvPr>
            <p:ph idx="1"/>
          </p:nvPr>
        </p:nvPicPr>
        <p:blipFill>
          <a:blip r:embed="rId2"/>
          <a:stretch>
            <a:fillRect/>
          </a:stretch>
        </p:blipFill>
        <p:spPr>
          <a:xfrm>
            <a:off x="5157904" y="3439388"/>
            <a:ext cx="3280463" cy="1964949"/>
          </a:xfrm>
          <a:prstGeom prst="rect">
            <a:avLst/>
          </a:prstGeom>
        </p:spPr>
      </p:pic>
      <p:sp>
        <p:nvSpPr>
          <p:cNvPr id="5" name="TextBox 4">
            <a:extLst>
              <a:ext uri="{FF2B5EF4-FFF2-40B4-BE49-F238E27FC236}">
                <a16:creationId xmlns:a16="http://schemas.microsoft.com/office/drawing/2014/main" id="{5E3BA4F1-1424-4774-987F-B3011FDAC1B2}"/>
              </a:ext>
            </a:extLst>
          </p:cNvPr>
          <p:cNvSpPr txBox="1"/>
          <p:nvPr/>
        </p:nvSpPr>
        <p:spPr>
          <a:xfrm>
            <a:off x="1072662" y="1366897"/>
            <a:ext cx="9548446" cy="2062103"/>
          </a:xfrm>
          <a:prstGeom prst="rect">
            <a:avLst/>
          </a:prstGeom>
          <a:noFill/>
        </p:spPr>
        <p:txBody>
          <a:bodyPr wrap="square" rtlCol="0">
            <a:spAutoFit/>
          </a:bodyPr>
          <a:lstStyle/>
          <a:p>
            <a:r>
              <a:rPr lang="en-US" sz="3200" dirty="0"/>
              <a:t>According to the diagram of a planet orbiting counterclockwise around the sun, draw an arrow that correctly identifies the </a:t>
            </a:r>
            <a:r>
              <a:rPr lang="en-US" sz="3200" u="sng" dirty="0"/>
              <a:t>gravitational force vector </a:t>
            </a:r>
            <a:r>
              <a:rPr lang="en-US" sz="3200" dirty="0"/>
              <a:t>on the planet at point D?</a:t>
            </a:r>
          </a:p>
        </p:txBody>
      </p:sp>
    </p:spTree>
    <p:extLst>
      <p:ext uri="{BB962C8B-B14F-4D97-AF65-F5344CB8AC3E}">
        <p14:creationId xmlns:p14="http://schemas.microsoft.com/office/powerpoint/2010/main" val="139177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#1	</a:t>
            </a:r>
          </a:p>
        </p:txBody>
      </p:sp>
      <p:sp>
        <p:nvSpPr>
          <p:cNvPr id="3" name="Content Placeholder 2"/>
          <p:cNvSpPr>
            <a:spLocks noGrp="1"/>
          </p:cNvSpPr>
          <p:nvPr>
            <p:ph idx="1"/>
          </p:nvPr>
        </p:nvSpPr>
        <p:spPr/>
        <p:txBody>
          <a:bodyPr>
            <a:normAutofit/>
          </a:bodyPr>
          <a:lstStyle/>
          <a:p>
            <a:r>
              <a:rPr lang="en-US" sz="4400" dirty="0"/>
              <a:t>What were reasons for studying astronomy by ancient cultures? Name 4</a:t>
            </a:r>
          </a:p>
        </p:txBody>
      </p:sp>
    </p:spTree>
    <p:extLst>
      <p:ext uri="{BB962C8B-B14F-4D97-AF65-F5344CB8AC3E}">
        <p14:creationId xmlns:p14="http://schemas.microsoft.com/office/powerpoint/2010/main" val="384259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534CB-AE20-4FBA-9D34-4282931E1C02}"/>
              </a:ext>
            </a:extLst>
          </p:cNvPr>
          <p:cNvSpPr>
            <a:spLocks noGrp="1"/>
          </p:cNvSpPr>
          <p:nvPr>
            <p:ph type="title"/>
          </p:nvPr>
        </p:nvSpPr>
        <p:spPr/>
        <p:txBody>
          <a:bodyPr/>
          <a:lstStyle/>
          <a:p>
            <a:r>
              <a:rPr lang="en-US" dirty="0"/>
              <a:t>RQA 14</a:t>
            </a:r>
          </a:p>
        </p:txBody>
      </p:sp>
      <p:pic>
        <p:nvPicPr>
          <p:cNvPr id="5" name="Content Placeholder 4">
            <a:extLst>
              <a:ext uri="{FF2B5EF4-FFF2-40B4-BE49-F238E27FC236}">
                <a16:creationId xmlns:a16="http://schemas.microsoft.com/office/drawing/2014/main" id="{BED9B273-4118-4D6E-BAD1-35B23295081A}"/>
              </a:ext>
            </a:extLst>
          </p:cNvPr>
          <p:cNvPicPr>
            <a:picLocks noGrp="1" noChangeAspect="1"/>
          </p:cNvPicPr>
          <p:nvPr>
            <p:ph idx="1"/>
          </p:nvPr>
        </p:nvPicPr>
        <p:blipFill>
          <a:blip r:embed="rId2"/>
          <a:stretch>
            <a:fillRect/>
          </a:stretch>
        </p:blipFill>
        <p:spPr>
          <a:xfrm>
            <a:off x="3118339" y="2697835"/>
            <a:ext cx="2066531" cy="1882840"/>
          </a:xfrm>
          <a:prstGeom prst="rect">
            <a:avLst/>
          </a:prstGeom>
        </p:spPr>
      </p:pic>
      <p:sp>
        <p:nvSpPr>
          <p:cNvPr id="6" name="TextBox 5">
            <a:extLst>
              <a:ext uri="{FF2B5EF4-FFF2-40B4-BE49-F238E27FC236}">
                <a16:creationId xmlns:a16="http://schemas.microsoft.com/office/drawing/2014/main" id="{F96ED586-9D81-4886-9B15-A86B7639010E}"/>
              </a:ext>
            </a:extLst>
          </p:cNvPr>
          <p:cNvSpPr txBox="1"/>
          <p:nvPr/>
        </p:nvSpPr>
        <p:spPr>
          <a:xfrm>
            <a:off x="2625970" y="1889980"/>
            <a:ext cx="1688123" cy="1015663"/>
          </a:xfrm>
          <a:prstGeom prst="rect">
            <a:avLst/>
          </a:prstGeom>
          <a:noFill/>
        </p:spPr>
        <p:txBody>
          <a:bodyPr wrap="square" rtlCol="0">
            <a:spAutoFit/>
          </a:bodyPr>
          <a:lstStyle/>
          <a:p>
            <a:r>
              <a:rPr lang="en-US" sz="6000" dirty="0"/>
              <a:t>D</a:t>
            </a:r>
          </a:p>
        </p:txBody>
      </p:sp>
      <p:sp>
        <p:nvSpPr>
          <p:cNvPr id="7" name="TextBox 6">
            <a:extLst>
              <a:ext uri="{FF2B5EF4-FFF2-40B4-BE49-F238E27FC236}">
                <a16:creationId xmlns:a16="http://schemas.microsoft.com/office/drawing/2014/main" id="{78D7ED35-14B1-469B-866A-123719315C38}"/>
              </a:ext>
            </a:extLst>
          </p:cNvPr>
          <p:cNvSpPr txBox="1"/>
          <p:nvPr/>
        </p:nvSpPr>
        <p:spPr>
          <a:xfrm>
            <a:off x="1406768" y="5017477"/>
            <a:ext cx="8499231" cy="1077218"/>
          </a:xfrm>
          <a:prstGeom prst="rect">
            <a:avLst/>
          </a:prstGeom>
          <a:noFill/>
        </p:spPr>
        <p:txBody>
          <a:bodyPr wrap="square" rtlCol="0">
            <a:spAutoFit/>
          </a:bodyPr>
          <a:lstStyle/>
          <a:p>
            <a:r>
              <a:rPr lang="en-US" sz="3200" dirty="0"/>
              <a:t>The gravitational force vector points toward the object that is pulling on the planet as it orbits</a:t>
            </a:r>
          </a:p>
        </p:txBody>
      </p:sp>
    </p:spTree>
    <p:extLst>
      <p:ext uri="{BB962C8B-B14F-4D97-AF65-F5344CB8AC3E}">
        <p14:creationId xmlns:p14="http://schemas.microsoft.com/office/powerpoint/2010/main" val="476938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01B4-077B-4E53-A75B-9D85AB14AACA}"/>
              </a:ext>
            </a:extLst>
          </p:cNvPr>
          <p:cNvSpPr>
            <a:spLocks noGrp="1"/>
          </p:cNvSpPr>
          <p:nvPr>
            <p:ph type="title"/>
          </p:nvPr>
        </p:nvSpPr>
        <p:spPr/>
        <p:txBody>
          <a:bodyPr/>
          <a:lstStyle/>
          <a:p>
            <a:r>
              <a:rPr lang="en-US" dirty="0"/>
              <a:t>RQ #15</a:t>
            </a:r>
          </a:p>
        </p:txBody>
      </p:sp>
      <p:pic>
        <p:nvPicPr>
          <p:cNvPr id="4" name="Content Placeholder 3">
            <a:extLst>
              <a:ext uri="{FF2B5EF4-FFF2-40B4-BE49-F238E27FC236}">
                <a16:creationId xmlns:a16="http://schemas.microsoft.com/office/drawing/2014/main" id="{4D92C5CD-A073-45C2-991E-E06578D46FAF}"/>
              </a:ext>
            </a:extLst>
          </p:cNvPr>
          <p:cNvPicPr>
            <a:picLocks noGrp="1" noChangeAspect="1"/>
          </p:cNvPicPr>
          <p:nvPr>
            <p:ph idx="1"/>
          </p:nvPr>
        </p:nvPicPr>
        <p:blipFill>
          <a:blip r:embed="rId2"/>
          <a:stretch>
            <a:fillRect/>
          </a:stretch>
        </p:blipFill>
        <p:spPr>
          <a:xfrm>
            <a:off x="5157905" y="3439389"/>
            <a:ext cx="4085848" cy="2447362"/>
          </a:xfrm>
          <a:prstGeom prst="rect">
            <a:avLst/>
          </a:prstGeom>
        </p:spPr>
      </p:pic>
      <p:sp>
        <p:nvSpPr>
          <p:cNvPr id="5" name="TextBox 4">
            <a:extLst>
              <a:ext uri="{FF2B5EF4-FFF2-40B4-BE49-F238E27FC236}">
                <a16:creationId xmlns:a16="http://schemas.microsoft.com/office/drawing/2014/main" id="{E7B5A2A3-B8A2-48FC-8F7A-B8D76D6D3D8C}"/>
              </a:ext>
            </a:extLst>
          </p:cNvPr>
          <p:cNvSpPr txBox="1"/>
          <p:nvPr/>
        </p:nvSpPr>
        <p:spPr>
          <a:xfrm>
            <a:off x="838200" y="1690688"/>
            <a:ext cx="9677400" cy="2308324"/>
          </a:xfrm>
          <a:prstGeom prst="rect">
            <a:avLst/>
          </a:prstGeom>
          <a:noFill/>
        </p:spPr>
        <p:txBody>
          <a:bodyPr wrap="square" rtlCol="0">
            <a:spAutoFit/>
          </a:bodyPr>
          <a:lstStyle/>
          <a:p>
            <a:r>
              <a:rPr lang="en-US" sz="3600" dirty="0"/>
              <a:t>According to the diagram of a planet orbiting counterclockwise around the sun, draw an arrow that correctly identifies the </a:t>
            </a:r>
            <a:r>
              <a:rPr lang="en-US" sz="3600" u="sng" dirty="0"/>
              <a:t>velocity</a:t>
            </a:r>
            <a:r>
              <a:rPr lang="en-US" sz="3600" dirty="0"/>
              <a:t> vector for the planet at point D? </a:t>
            </a:r>
          </a:p>
        </p:txBody>
      </p:sp>
    </p:spTree>
    <p:extLst>
      <p:ext uri="{BB962C8B-B14F-4D97-AF65-F5344CB8AC3E}">
        <p14:creationId xmlns:p14="http://schemas.microsoft.com/office/powerpoint/2010/main" val="3858721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90350-FA7C-4B1B-9B55-4027777BBEBB}"/>
              </a:ext>
            </a:extLst>
          </p:cNvPr>
          <p:cNvSpPr>
            <a:spLocks noGrp="1"/>
          </p:cNvSpPr>
          <p:nvPr>
            <p:ph type="title"/>
          </p:nvPr>
        </p:nvSpPr>
        <p:spPr/>
        <p:txBody>
          <a:bodyPr/>
          <a:lstStyle/>
          <a:p>
            <a:r>
              <a:rPr lang="en-US" dirty="0"/>
              <a:t>RQA # 15</a:t>
            </a:r>
          </a:p>
        </p:txBody>
      </p:sp>
      <p:sp>
        <p:nvSpPr>
          <p:cNvPr id="3" name="Content Placeholder 2">
            <a:extLst>
              <a:ext uri="{FF2B5EF4-FFF2-40B4-BE49-F238E27FC236}">
                <a16:creationId xmlns:a16="http://schemas.microsoft.com/office/drawing/2014/main" id="{17A1B7EC-FCD3-43B8-BE31-31F61B97F42A}"/>
              </a:ext>
            </a:extLst>
          </p:cNvPr>
          <p:cNvSpPr>
            <a:spLocks noGrp="1"/>
          </p:cNvSpPr>
          <p:nvPr>
            <p:ph idx="1"/>
          </p:nvPr>
        </p:nvSpPr>
        <p:spPr>
          <a:xfrm>
            <a:off x="6096000" y="2991949"/>
            <a:ext cx="1600200" cy="1902313"/>
          </a:xfrm>
        </p:spPr>
        <p:txBody>
          <a:bodyPr/>
          <a:lstStyle/>
          <a:p>
            <a:pPr marL="0" lvl="0" indent="0">
              <a:lnSpc>
                <a:spcPct val="100000"/>
              </a:lnSpc>
              <a:spcBef>
                <a:spcPts val="0"/>
              </a:spcBef>
              <a:buNone/>
            </a:pPr>
            <a:r>
              <a:rPr lang="en-US" sz="6000" dirty="0">
                <a:solidFill>
                  <a:prstClr val="black"/>
                </a:solidFill>
              </a:rPr>
              <a:t>D</a:t>
            </a:r>
          </a:p>
          <a:p>
            <a:endParaRPr lang="en-US" dirty="0"/>
          </a:p>
        </p:txBody>
      </p:sp>
      <p:pic>
        <p:nvPicPr>
          <p:cNvPr id="4" name="Content Placeholder 4">
            <a:extLst>
              <a:ext uri="{FF2B5EF4-FFF2-40B4-BE49-F238E27FC236}">
                <a16:creationId xmlns:a16="http://schemas.microsoft.com/office/drawing/2014/main" id="{FB6B6394-8F4C-45BA-983C-00FD086D5DD7}"/>
              </a:ext>
            </a:extLst>
          </p:cNvPr>
          <p:cNvPicPr>
            <a:picLocks noChangeAspect="1"/>
          </p:cNvPicPr>
          <p:nvPr/>
        </p:nvPicPr>
        <p:blipFill>
          <a:blip r:embed="rId2"/>
          <a:stretch>
            <a:fillRect/>
          </a:stretch>
        </p:blipFill>
        <p:spPr>
          <a:xfrm rot="8367872">
            <a:off x="3751385" y="2651581"/>
            <a:ext cx="2066531" cy="1882840"/>
          </a:xfrm>
          <a:prstGeom prst="rect">
            <a:avLst/>
          </a:prstGeom>
        </p:spPr>
      </p:pic>
      <p:sp>
        <p:nvSpPr>
          <p:cNvPr id="5" name="TextBox 4">
            <a:extLst>
              <a:ext uri="{FF2B5EF4-FFF2-40B4-BE49-F238E27FC236}">
                <a16:creationId xmlns:a16="http://schemas.microsoft.com/office/drawing/2014/main" id="{989CCBEB-4FD5-4C4D-8C78-D70E9EB4016E}"/>
              </a:ext>
            </a:extLst>
          </p:cNvPr>
          <p:cNvSpPr txBox="1"/>
          <p:nvPr/>
        </p:nvSpPr>
        <p:spPr>
          <a:xfrm>
            <a:off x="679938" y="4747846"/>
            <a:ext cx="10914185" cy="584775"/>
          </a:xfrm>
          <a:prstGeom prst="rect">
            <a:avLst/>
          </a:prstGeom>
          <a:noFill/>
        </p:spPr>
        <p:txBody>
          <a:bodyPr wrap="square" rtlCol="0">
            <a:spAutoFit/>
          </a:bodyPr>
          <a:lstStyle/>
          <a:p>
            <a:r>
              <a:rPr lang="en-US" sz="3200" dirty="0"/>
              <a:t>Velocity is the direction and magnitude an object is moving</a:t>
            </a:r>
          </a:p>
        </p:txBody>
      </p:sp>
    </p:spTree>
    <p:extLst>
      <p:ext uri="{BB962C8B-B14F-4D97-AF65-F5344CB8AC3E}">
        <p14:creationId xmlns:p14="http://schemas.microsoft.com/office/powerpoint/2010/main" val="3755916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E7AA7-C690-4669-BF43-63D91E4213EA}"/>
              </a:ext>
            </a:extLst>
          </p:cNvPr>
          <p:cNvSpPr>
            <a:spLocks noGrp="1"/>
          </p:cNvSpPr>
          <p:nvPr>
            <p:ph type="title"/>
          </p:nvPr>
        </p:nvSpPr>
        <p:spPr/>
        <p:txBody>
          <a:bodyPr/>
          <a:lstStyle/>
          <a:p>
            <a:r>
              <a:rPr lang="en-US" dirty="0"/>
              <a:t>RQ #16</a:t>
            </a:r>
          </a:p>
        </p:txBody>
      </p:sp>
      <p:sp>
        <p:nvSpPr>
          <p:cNvPr id="3" name="Content Placeholder 2">
            <a:extLst>
              <a:ext uri="{FF2B5EF4-FFF2-40B4-BE49-F238E27FC236}">
                <a16:creationId xmlns:a16="http://schemas.microsoft.com/office/drawing/2014/main" id="{7D216BF9-80E9-4356-85DB-C6BD9C38B980}"/>
              </a:ext>
            </a:extLst>
          </p:cNvPr>
          <p:cNvSpPr>
            <a:spLocks noGrp="1"/>
          </p:cNvSpPr>
          <p:nvPr>
            <p:ph idx="1"/>
          </p:nvPr>
        </p:nvSpPr>
        <p:spPr/>
        <p:txBody>
          <a:bodyPr>
            <a:normAutofit/>
          </a:bodyPr>
          <a:lstStyle/>
          <a:p>
            <a:r>
              <a:rPr lang="en-US" sz="4000" dirty="0"/>
              <a:t>TRUE or FALSE</a:t>
            </a:r>
          </a:p>
          <a:p>
            <a:r>
              <a:rPr lang="en-US" sz="4000" dirty="0"/>
              <a:t>According to Einstein’s theory of general relativity, space and time are linked together AND…Light will bend towards massive objects.</a:t>
            </a:r>
          </a:p>
        </p:txBody>
      </p:sp>
    </p:spTree>
    <p:extLst>
      <p:ext uri="{BB962C8B-B14F-4D97-AF65-F5344CB8AC3E}">
        <p14:creationId xmlns:p14="http://schemas.microsoft.com/office/powerpoint/2010/main" val="2679361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88FE-3BDB-4AA0-8C47-071B4DBE95D9}"/>
              </a:ext>
            </a:extLst>
          </p:cNvPr>
          <p:cNvSpPr>
            <a:spLocks noGrp="1"/>
          </p:cNvSpPr>
          <p:nvPr>
            <p:ph type="title"/>
          </p:nvPr>
        </p:nvSpPr>
        <p:spPr/>
        <p:txBody>
          <a:bodyPr/>
          <a:lstStyle/>
          <a:p>
            <a:r>
              <a:rPr lang="en-US" dirty="0"/>
              <a:t>RQA 16</a:t>
            </a:r>
          </a:p>
        </p:txBody>
      </p:sp>
      <p:sp>
        <p:nvSpPr>
          <p:cNvPr id="3" name="Content Placeholder 2">
            <a:extLst>
              <a:ext uri="{FF2B5EF4-FFF2-40B4-BE49-F238E27FC236}">
                <a16:creationId xmlns:a16="http://schemas.microsoft.com/office/drawing/2014/main" id="{2A156BC8-CCC9-4C74-BC91-BFB16C7BEDE7}"/>
              </a:ext>
            </a:extLst>
          </p:cNvPr>
          <p:cNvSpPr>
            <a:spLocks noGrp="1"/>
          </p:cNvSpPr>
          <p:nvPr>
            <p:ph idx="1"/>
          </p:nvPr>
        </p:nvSpPr>
        <p:spPr/>
        <p:txBody>
          <a:bodyPr>
            <a:normAutofit/>
          </a:bodyPr>
          <a:lstStyle/>
          <a:p>
            <a:r>
              <a:rPr lang="en-US" sz="4800" dirty="0"/>
              <a:t>TRUE</a:t>
            </a:r>
          </a:p>
        </p:txBody>
      </p:sp>
    </p:spTree>
    <p:extLst>
      <p:ext uri="{BB962C8B-B14F-4D97-AF65-F5344CB8AC3E}">
        <p14:creationId xmlns:p14="http://schemas.microsoft.com/office/powerpoint/2010/main" val="1741744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093D-6ACA-40CE-97E1-8FF6A793BE14}"/>
              </a:ext>
            </a:extLst>
          </p:cNvPr>
          <p:cNvSpPr>
            <a:spLocks noGrp="1"/>
          </p:cNvSpPr>
          <p:nvPr>
            <p:ph type="title"/>
          </p:nvPr>
        </p:nvSpPr>
        <p:spPr/>
        <p:txBody>
          <a:bodyPr/>
          <a:lstStyle/>
          <a:p>
            <a:r>
              <a:rPr lang="en-US" dirty="0"/>
              <a:t>RQ #17</a:t>
            </a:r>
          </a:p>
        </p:txBody>
      </p:sp>
      <p:sp>
        <p:nvSpPr>
          <p:cNvPr id="3" name="Content Placeholder 2">
            <a:extLst>
              <a:ext uri="{FF2B5EF4-FFF2-40B4-BE49-F238E27FC236}">
                <a16:creationId xmlns:a16="http://schemas.microsoft.com/office/drawing/2014/main" id="{9FEA1B21-4D01-4298-9B6C-4C53A7F3AD5F}"/>
              </a:ext>
            </a:extLst>
          </p:cNvPr>
          <p:cNvSpPr>
            <a:spLocks noGrp="1"/>
          </p:cNvSpPr>
          <p:nvPr>
            <p:ph idx="1"/>
          </p:nvPr>
        </p:nvSpPr>
        <p:spPr/>
        <p:txBody>
          <a:bodyPr/>
          <a:lstStyle/>
          <a:p>
            <a:r>
              <a:rPr lang="en-US" sz="4000" dirty="0"/>
              <a:t>True or False</a:t>
            </a:r>
          </a:p>
          <a:p>
            <a:r>
              <a:rPr lang="en-US" sz="4000" dirty="0"/>
              <a:t>According to Einstein’s theory of general relativity, gravity is a result of the curvature of space-time.</a:t>
            </a:r>
          </a:p>
          <a:p>
            <a:endParaRPr lang="en-US" dirty="0"/>
          </a:p>
        </p:txBody>
      </p:sp>
    </p:spTree>
    <p:extLst>
      <p:ext uri="{BB962C8B-B14F-4D97-AF65-F5344CB8AC3E}">
        <p14:creationId xmlns:p14="http://schemas.microsoft.com/office/powerpoint/2010/main" val="2421690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9D9C-2862-4658-A9E0-B28B3DF6F3D6}"/>
              </a:ext>
            </a:extLst>
          </p:cNvPr>
          <p:cNvSpPr>
            <a:spLocks noGrp="1"/>
          </p:cNvSpPr>
          <p:nvPr>
            <p:ph type="title"/>
          </p:nvPr>
        </p:nvSpPr>
        <p:spPr/>
        <p:txBody>
          <a:bodyPr/>
          <a:lstStyle/>
          <a:p>
            <a:r>
              <a:rPr lang="en-US" dirty="0"/>
              <a:t>RQA 17</a:t>
            </a:r>
          </a:p>
        </p:txBody>
      </p:sp>
      <p:sp>
        <p:nvSpPr>
          <p:cNvPr id="3" name="Content Placeholder 2">
            <a:extLst>
              <a:ext uri="{FF2B5EF4-FFF2-40B4-BE49-F238E27FC236}">
                <a16:creationId xmlns:a16="http://schemas.microsoft.com/office/drawing/2014/main" id="{C2F9A1CA-F056-465B-97AB-C9B7F08DB28F}"/>
              </a:ext>
            </a:extLst>
          </p:cNvPr>
          <p:cNvSpPr>
            <a:spLocks noGrp="1"/>
          </p:cNvSpPr>
          <p:nvPr>
            <p:ph idx="1"/>
          </p:nvPr>
        </p:nvSpPr>
        <p:spPr/>
        <p:txBody>
          <a:bodyPr>
            <a:normAutofit/>
          </a:bodyPr>
          <a:lstStyle/>
          <a:p>
            <a:r>
              <a:rPr lang="en-US" sz="4000" dirty="0"/>
              <a:t>TRUE</a:t>
            </a:r>
          </a:p>
        </p:txBody>
      </p:sp>
    </p:spTree>
    <p:extLst>
      <p:ext uri="{BB962C8B-B14F-4D97-AF65-F5344CB8AC3E}">
        <p14:creationId xmlns:p14="http://schemas.microsoft.com/office/powerpoint/2010/main" val="65556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F044D-9108-49F9-9A16-983E875336A3}"/>
              </a:ext>
            </a:extLst>
          </p:cNvPr>
          <p:cNvSpPr>
            <a:spLocks noGrp="1"/>
          </p:cNvSpPr>
          <p:nvPr>
            <p:ph type="title"/>
          </p:nvPr>
        </p:nvSpPr>
        <p:spPr/>
        <p:txBody>
          <a:bodyPr/>
          <a:lstStyle/>
          <a:p>
            <a:r>
              <a:rPr lang="en-US" dirty="0"/>
              <a:t>RQ #18</a:t>
            </a:r>
          </a:p>
        </p:txBody>
      </p:sp>
      <p:sp>
        <p:nvSpPr>
          <p:cNvPr id="3" name="Content Placeholder 2">
            <a:extLst>
              <a:ext uri="{FF2B5EF4-FFF2-40B4-BE49-F238E27FC236}">
                <a16:creationId xmlns:a16="http://schemas.microsoft.com/office/drawing/2014/main" id="{CD1B21D8-52C5-4B71-9463-B190A741DB24}"/>
              </a:ext>
            </a:extLst>
          </p:cNvPr>
          <p:cNvSpPr>
            <a:spLocks noGrp="1"/>
          </p:cNvSpPr>
          <p:nvPr>
            <p:ph idx="1"/>
          </p:nvPr>
        </p:nvSpPr>
        <p:spPr/>
        <p:txBody>
          <a:bodyPr>
            <a:normAutofit/>
          </a:bodyPr>
          <a:lstStyle/>
          <a:p>
            <a:r>
              <a:rPr lang="en-US" sz="4400" dirty="0"/>
              <a:t>How much time is there from one high tide to the next high tide?</a:t>
            </a:r>
          </a:p>
        </p:txBody>
      </p:sp>
    </p:spTree>
    <p:extLst>
      <p:ext uri="{BB962C8B-B14F-4D97-AF65-F5344CB8AC3E}">
        <p14:creationId xmlns:p14="http://schemas.microsoft.com/office/powerpoint/2010/main" val="773388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8429-0278-478E-B00B-892441C39430}"/>
              </a:ext>
            </a:extLst>
          </p:cNvPr>
          <p:cNvSpPr>
            <a:spLocks noGrp="1"/>
          </p:cNvSpPr>
          <p:nvPr>
            <p:ph type="title"/>
          </p:nvPr>
        </p:nvSpPr>
        <p:spPr/>
        <p:txBody>
          <a:bodyPr/>
          <a:lstStyle/>
          <a:p>
            <a:r>
              <a:rPr lang="en-US" dirty="0"/>
              <a:t>RQA 18</a:t>
            </a:r>
          </a:p>
        </p:txBody>
      </p:sp>
      <p:sp>
        <p:nvSpPr>
          <p:cNvPr id="3" name="Content Placeholder 2">
            <a:extLst>
              <a:ext uri="{FF2B5EF4-FFF2-40B4-BE49-F238E27FC236}">
                <a16:creationId xmlns:a16="http://schemas.microsoft.com/office/drawing/2014/main" id="{A28D4B86-F9A9-44C1-910A-789764DAFF00}"/>
              </a:ext>
            </a:extLst>
          </p:cNvPr>
          <p:cNvSpPr>
            <a:spLocks noGrp="1"/>
          </p:cNvSpPr>
          <p:nvPr>
            <p:ph idx="1"/>
          </p:nvPr>
        </p:nvSpPr>
        <p:spPr/>
        <p:txBody>
          <a:bodyPr>
            <a:normAutofit/>
          </a:bodyPr>
          <a:lstStyle/>
          <a:p>
            <a:r>
              <a:rPr lang="en-US" sz="6000" dirty="0"/>
              <a:t>About 12 hours</a:t>
            </a:r>
          </a:p>
        </p:txBody>
      </p:sp>
    </p:spTree>
    <p:extLst>
      <p:ext uri="{BB962C8B-B14F-4D97-AF65-F5344CB8AC3E}">
        <p14:creationId xmlns:p14="http://schemas.microsoft.com/office/powerpoint/2010/main" val="2685624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9D0B1-45EA-4364-BEAA-EFB3349815A0}"/>
              </a:ext>
            </a:extLst>
          </p:cNvPr>
          <p:cNvSpPr>
            <a:spLocks noGrp="1"/>
          </p:cNvSpPr>
          <p:nvPr>
            <p:ph type="title"/>
          </p:nvPr>
        </p:nvSpPr>
        <p:spPr/>
        <p:txBody>
          <a:bodyPr/>
          <a:lstStyle/>
          <a:p>
            <a:r>
              <a:rPr lang="en-US" dirty="0"/>
              <a:t>RQ #19</a:t>
            </a:r>
          </a:p>
        </p:txBody>
      </p:sp>
      <p:sp>
        <p:nvSpPr>
          <p:cNvPr id="3" name="Content Placeholder 2">
            <a:extLst>
              <a:ext uri="{FF2B5EF4-FFF2-40B4-BE49-F238E27FC236}">
                <a16:creationId xmlns:a16="http://schemas.microsoft.com/office/drawing/2014/main" id="{100262F3-8452-4D93-BBEB-48134E2E8BA1}"/>
              </a:ext>
            </a:extLst>
          </p:cNvPr>
          <p:cNvSpPr>
            <a:spLocks noGrp="1"/>
          </p:cNvSpPr>
          <p:nvPr>
            <p:ph idx="1"/>
          </p:nvPr>
        </p:nvSpPr>
        <p:spPr/>
        <p:txBody>
          <a:bodyPr/>
          <a:lstStyle/>
          <a:p>
            <a:r>
              <a:rPr lang="en-US" dirty="0"/>
              <a:t>In the following diagram of the Earth-Moon system, where on the Earth will there be a high tide?</a:t>
            </a:r>
          </a:p>
          <a:p>
            <a:endParaRPr lang="en-US" dirty="0"/>
          </a:p>
        </p:txBody>
      </p:sp>
      <p:pic>
        <p:nvPicPr>
          <p:cNvPr id="4" name="Picture 3">
            <a:extLst>
              <a:ext uri="{FF2B5EF4-FFF2-40B4-BE49-F238E27FC236}">
                <a16:creationId xmlns:a16="http://schemas.microsoft.com/office/drawing/2014/main" id="{EB6188D1-D951-4810-8229-663286D69CC0}"/>
              </a:ext>
            </a:extLst>
          </p:cNvPr>
          <p:cNvPicPr>
            <a:picLocks noChangeAspect="1"/>
          </p:cNvPicPr>
          <p:nvPr/>
        </p:nvPicPr>
        <p:blipFill>
          <a:blip r:embed="rId2"/>
          <a:stretch>
            <a:fillRect/>
          </a:stretch>
        </p:blipFill>
        <p:spPr>
          <a:xfrm>
            <a:off x="4189076" y="3262447"/>
            <a:ext cx="5412123" cy="2659204"/>
          </a:xfrm>
          <a:prstGeom prst="rect">
            <a:avLst/>
          </a:prstGeom>
        </p:spPr>
      </p:pic>
    </p:spTree>
    <p:extLst>
      <p:ext uri="{BB962C8B-B14F-4D97-AF65-F5344CB8AC3E}">
        <p14:creationId xmlns:p14="http://schemas.microsoft.com/office/powerpoint/2010/main" val="10282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81F0F-F28E-470C-9DBA-E544B169BFE5}"/>
              </a:ext>
            </a:extLst>
          </p:cNvPr>
          <p:cNvSpPr>
            <a:spLocks noGrp="1"/>
          </p:cNvSpPr>
          <p:nvPr>
            <p:ph type="title"/>
          </p:nvPr>
        </p:nvSpPr>
        <p:spPr/>
        <p:txBody>
          <a:bodyPr/>
          <a:lstStyle/>
          <a:p>
            <a:r>
              <a:rPr lang="en-US" dirty="0"/>
              <a:t>RQA 1</a:t>
            </a:r>
          </a:p>
        </p:txBody>
      </p:sp>
      <p:sp>
        <p:nvSpPr>
          <p:cNvPr id="3" name="Content Placeholder 2">
            <a:extLst>
              <a:ext uri="{FF2B5EF4-FFF2-40B4-BE49-F238E27FC236}">
                <a16:creationId xmlns:a16="http://schemas.microsoft.com/office/drawing/2014/main" id="{6F7834A9-6A2E-43AF-8D61-011F95865948}"/>
              </a:ext>
            </a:extLst>
          </p:cNvPr>
          <p:cNvSpPr>
            <a:spLocks noGrp="1"/>
          </p:cNvSpPr>
          <p:nvPr>
            <p:ph idx="1"/>
          </p:nvPr>
        </p:nvSpPr>
        <p:spPr/>
        <p:txBody>
          <a:bodyPr/>
          <a:lstStyle/>
          <a:p>
            <a:r>
              <a:rPr lang="en-US" dirty="0"/>
              <a:t>Agricultural purpose</a:t>
            </a:r>
          </a:p>
          <a:p>
            <a:r>
              <a:rPr lang="en-US" dirty="0"/>
              <a:t>Time keeping purpose (calendar)</a:t>
            </a:r>
          </a:p>
          <a:p>
            <a:r>
              <a:rPr lang="en-US" dirty="0"/>
              <a:t>Historical records</a:t>
            </a:r>
          </a:p>
          <a:p>
            <a:r>
              <a:rPr lang="en-US" dirty="0"/>
              <a:t>Religious / astrological purpose</a:t>
            </a:r>
          </a:p>
        </p:txBody>
      </p:sp>
    </p:spTree>
    <p:extLst>
      <p:ext uri="{BB962C8B-B14F-4D97-AF65-F5344CB8AC3E}">
        <p14:creationId xmlns:p14="http://schemas.microsoft.com/office/powerpoint/2010/main" val="4188943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FB06-83FD-4C23-AF26-38708EB06E6C}"/>
              </a:ext>
            </a:extLst>
          </p:cNvPr>
          <p:cNvSpPr>
            <a:spLocks noGrp="1"/>
          </p:cNvSpPr>
          <p:nvPr>
            <p:ph type="title"/>
          </p:nvPr>
        </p:nvSpPr>
        <p:spPr/>
        <p:txBody>
          <a:bodyPr/>
          <a:lstStyle/>
          <a:p>
            <a:r>
              <a:rPr lang="en-US" dirty="0"/>
              <a:t>RQA 19</a:t>
            </a:r>
          </a:p>
        </p:txBody>
      </p:sp>
      <p:sp>
        <p:nvSpPr>
          <p:cNvPr id="3" name="Content Placeholder 2">
            <a:extLst>
              <a:ext uri="{FF2B5EF4-FFF2-40B4-BE49-F238E27FC236}">
                <a16:creationId xmlns:a16="http://schemas.microsoft.com/office/drawing/2014/main" id="{D99A35F1-CA0D-4F37-A9E1-1388EAC9EFB7}"/>
              </a:ext>
            </a:extLst>
          </p:cNvPr>
          <p:cNvSpPr>
            <a:spLocks noGrp="1"/>
          </p:cNvSpPr>
          <p:nvPr>
            <p:ph idx="1"/>
          </p:nvPr>
        </p:nvSpPr>
        <p:spPr/>
        <p:txBody>
          <a:bodyPr>
            <a:normAutofit/>
          </a:bodyPr>
          <a:lstStyle/>
          <a:p>
            <a:r>
              <a:rPr lang="en-US" sz="4400" dirty="0"/>
              <a:t>Both B and D</a:t>
            </a:r>
          </a:p>
        </p:txBody>
      </p:sp>
    </p:spTree>
    <p:extLst>
      <p:ext uri="{BB962C8B-B14F-4D97-AF65-F5344CB8AC3E}">
        <p14:creationId xmlns:p14="http://schemas.microsoft.com/office/powerpoint/2010/main" val="3713064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612E-6358-465A-AC85-ED097F2AC981}"/>
              </a:ext>
            </a:extLst>
          </p:cNvPr>
          <p:cNvSpPr>
            <a:spLocks noGrp="1"/>
          </p:cNvSpPr>
          <p:nvPr>
            <p:ph type="title"/>
          </p:nvPr>
        </p:nvSpPr>
        <p:spPr/>
        <p:txBody>
          <a:bodyPr/>
          <a:lstStyle/>
          <a:p>
            <a:r>
              <a:rPr lang="en-US" dirty="0"/>
              <a:t>RQ #20</a:t>
            </a:r>
          </a:p>
        </p:txBody>
      </p:sp>
      <p:sp>
        <p:nvSpPr>
          <p:cNvPr id="3" name="Content Placeholder 2">
            <a:extLst>
              <a:ext uri="{FF2B5EF4-FFF2-40B4-BE49-F238E27FC236}">
                <a16:creationId xmlns:a16="http://schemas.microsoft.com/office/drawing/2014/main" id="{6DFC1CA7-5EB5-4EDB-9B82-3E49573AA75D}"/>
              </a:ext>
            </a:extLst>
          </p:cNvPr>
          <p:cNvSpPr>
            <a:spLocks noGrp="1"/>
          </p:cNvSpPr>
          <p:nvPr>
            <p:ph idx="1"/>
          </p:nvPr>
        </p:nvSpPr>
        <p:spPr/>
        <p:txBody>
          <a:bodyPr/>
          <a:lstStyle/>
          <a:p>
            <a:r>
              <a:rPr lang="en-US" sz="3600" dirty="0"/>
              <a:t>True or False</a:t>
            </a:r>
          </a:p>
          <a:p>
            <a:r>
              <a:rPr lang="en-US" sz="3600" dirty="0"/>
              <a:t>Why was the study of planets in the sky of particular interest to the Greeks and to other ancient cultures it was because the planets move slowly through the stars over the course of months</a:t>
            </a:r>
          </a:p>
          <a:p>
            <a:endParaRPr lang="en-US" dirty="0"/>
          </a:p>
        </p:txBody>
      </p:sp>
    </p:spTree>
    <p:extLst>
      <p:ext uri="{BB962C8B-B14F-4D97-AF65-F5344CB8AC3E}">
        <p14:creationId xmlns:p14="http://schemas.microsoft.com/office/powerpoint/2010/main" val="2965054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2C12-2A7F-4517-A2EC-FA63FEF72652}"/>
              </a:ext>
            </a:extLst>
          </p:cNvPr>
          <p:cNvSpPr>
            <a:spLocks noGrp="1"/>
          </p:cNvSpPr>
          <p:nvPr>
            <p:ph type="title"/>
          </p:nvPr>
        </p:nvSpPr>
        <p:spPr/>
        <p:txBody>
          <a:bodyPr/>
          <a:lstStyle/>
          <a:p>
            <a:r>
              <a:rPr lang="en-US" dirty="0"/>
              <a:t>RQA 20</a:t>
            </a:r>
          </a:p>
        </p:txBody>
      </p:sp>
      <p:sp>
        <p:nvSpPr>
          <p:cNvPr id="3" name="Content Placeholder 2">
            <a:extLst>
              <a:ext uri="{FF2B5EF4-FFF2-40B4-BE49-F238E27FC236}">
                <a16:creationId xmlns:a16="http://schemas.microsoft.com/office/drawing/2014/main" id="{799224D2-46B4-4A32-ABA6-ECD01A3D6CC2}"/>
              </a:ext>
            </a:extLst>
          </p:cNvPr>
          <p:cNvSpPr>
            <a:spLocks noGrp="1"/>
          </p:cNvSpPr>
          <p:nvPr>
            <p:ph idx="1"/>
          </p:nvPr>
        </p:nvSpPr>
        <p:spPr/>
        <p:txBody>
          <a:bodyPr>
            <a:normAutofit/>
          </a:bodyPr>
          <a:lstStyle/>
          <a:p>
            <a:r>
              <a:rPr lang="en-US" sz="4400" dirty="0"/>
              <a:t>TRUE</a:t>
            </a:r>
          </a:p>
        </p:txBody>
      </p:sp>
    </p:spTree>
    <p:extLst>
      <p:ext uri="{BB962C8B-B14F-4D97-AF65-F5344CB8AC3E}">
        <p14:creationId xmlns:p14="http://schemas.microsoft.com/office/powerpoint/2010/main" val="2655093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3C88-260F-4A25-A0EB-703CD7FA3AE5}"/>
              </a:ext>
            </a:extLst>
          </p:cNvPr>
          <p:cNvSpPr>
            <a:spLocks noGrp="1"/>
          </p:cNvSpPr>
          <p:nvPr>
            <p:ph type="title"/>
          </p:nvPr>
        </p:nvSpPr>
        <p:spPr/>
        <p:txBody>
          <a:bodyPr/>
          <a:lstStyle/>
          <a:p>
            <a:r>
              <a:rPr lang="en-US" dirty="0"/>
              <a:t>RQ #21</a:t>
            </a:r>
          </a:p>
        </p:txBody>
      </p:sp>
      <p:sp>
        <p:nvSpPr>
          <p:cNvPr id="3" name="Content Placeholder 2">
            <a:extLst>
              <a:ext uri="{FF2B5EF4-FFF2-40B4-BE49-F238E27FC236}">
                <a16:creationId xmlns:a16="http://schemas.microsoft.com/office/drawing/2014/main" id="{59974CF4-56E9-4558-8416-B2DDECF0FB16}"/>
              </a:ext>
            </a:extLst>
          </p:cNvPr>
          <p:cNvSpPr>
            <a:spLocks noGrp="1"/>
          </p:cNvSpPr>
          <p:nvPr>
            <p:ph idx="1"/>
          </p:nvPr>
        </p:nvSpPr>
        <p:spPr/>
        <p:txBody>
          <a:bodyPr/>
          <a:lstStyle/>
          <a:p>
            <a:r>
              <a:rPr lang="en-US" sz="4000" dirty="0"/>
              <a:t>List 3 things that would cause a planet to experience a greater gravitational pull towards the Sun?</a:t>
            </a:r>
          </a:p>
          <a:p>
            <a:endParaRPr lang="en-US" dirty="0"/>
          </a:p>
        </p:txBody>
      </p:sp>
    </p:spTree>
    <p:extLst>
      <p:ext uri="{BB962C8B-B14F-4D97-AF65-F5344CB8AC3E}">
        <p14:creationId xmlns:p14="http://schemas.microsoft.com/office/powerpoint/2010/main" val="3364026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4E34-7BD7-4238-93E3-B00D8498A831}"/>
              </a:ext>
            </a:extLst>
          </p:cNvPr>
          <p:cNvSpPr>
            <a:spLocks noGrp="1"/>
          </p:cNvSpPr>
          <p:nvPr>
            <p:ph type="title"/>
          </p:nvPr>
        </p:nvSpPr>
        <p:spPr/>
        <p:txBody>
          <a:bodyPr/>
          <a:lstStyle/>
          <a:p>
            <a:r>
              <a:rPr lang="en-US" dirty="0"/>
              <a:t>RQA 21</a:t>
            </a:r>
          </a:p>
        </p:txBody>
      </p:sp>
      <p:sp>
        <p:nvSpPr>
          <p:cNvPr id="3" name="Content Placeholder 2">
            <a:extLst>
              <a:ext uri="{FF2B5EF4-FFF2-40B4-BE49-F238E27FC236}">
                <a16:creationId xmlns:a16="http://schemas.microsoft.com/office/drawing/2014/main" id="{20EF11F6-5752-422F-B079-504DB15E1D91}"/>
              </a:ext>
            </a:extLst>
          </p:cNvPr>
          <p:cNvSpPr>
            <a:spLocks noGrp="1"/>
          </p:cNvSpPr>
          <p:nvPr>
            <p:ph idx="1"/>
          </p:nvPr>
        </p:nvSpPr>
        <p:spPr/>
        <p:txBody>
          <a:bodyPr>
            <a:normAutofit/>
          </a:bodyPr>
          <a:lstStyle/>
          <a:p>
            <a:r>
              <a:rPr lang="en-US" sz="4400" dirty="0"/>
              <a:t>Increase the mass of the Sun</a:t>
            </a:r>
          </a:p>
          <a:p>
            <a:r>
              <a:rPr lang="en-US" sz="4400" dirty="0"/>
              <a:t>Increase the mass of a planet</a:t>
            </a:r>
          </a:p>
          <a:p>
            <a:r>
              <a:rPr lang="en-US" sz="4400" dirty="0"/>
              <a:t>Decrease in the distance between the Sun and a planet</a:t>
            </a:r>
          </a:p>
        </p:txBody>
      </p:sp>
    </p:spTree>
    <p:extLst>
      <p:ext uri="{BB962C8B-B14F-4D97-AF65-F5344CB8AC3E}">
        <p14:creationId xmlns:p14="http://schemas.microsoft.com/office/powerpoint/2010/main" val="1178269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FDCD-18C6-4F58-8DA4-B2015A47EAD7}"/>
              </a:ext>
            </a:extLst>
          </p:cNvPr>
          <p:cNvSpPr>
            <a:spLocks noGrp="1"/>
          </p:cNvSpPr>
          <p:nvPr>
            <p:ph type="title"/>
          </p:nvPr>
        </p:nvSpPr>
        <p:spPr/>
        <p:txBody>
          <a:bodyPr/>
          <a:lstStyle/>
          <a:p>
            <a:r>
              <a:rPr lang="en-US" dirty="0"/>
              <a:t>RQ #22</a:t>
            </a:r>
          </a:p>
        </p:txBody>
      </p:sp>
      <p:sp>
        <p:nvSpPr>
          <p:cNvPr id="3" name="Content Placeholder 2">
            <a:extLst>
              <a:ext uri="{FF2B5EF4-FFF2-40B4-BE49-F238E27FC236}">
                <a16:creationId xmlns:a16="http://schemas.microsoft.com/office/drawing/2014/main" id="{7DC9D5E1-97B5-43B7-83F1-8CA9AF4AAE5E}"/>
              </a:ext>
            </a:extLst>
          </p:cNvPr>
          <p:cNvSpPr>
            <a:spLocks noGrp="1"/>
          </p:cNvSpPr>
          <p:nvPr>
            <p:ph idx="1"/>
          </p:nvPr>
        </p:nvSpPr>
        <p:spPr/>
        <p:txBody>
          <a:bodyPr>
            <a:normAutofit/>
          </a:bodyPr>
          <a:lstStyle/>
          <a:p>
            <a:r>
              <a:rPr lang="en-US" sz="4800" dirty="0"/>
              <a:t>What force keeps the Moon in its orbit around the Earth?</a:t>
            </a:r>
          </a:p>
        </p:txBody>
      </p:sp>
    </p:spTree>
    <p:extLst>
      <p:ext uri="{BB962C8B-B14F-4D97-AF65-F5344CB8AC3E}">
        <p14:creationId xmlns:p14="http://schemas.microsoft.com/office/powerpoint/2010/main" val="14394164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E374-6CC3-43F2-997D-F68E8D3DB720}"/>
              </a:ext>
            </a:extLst>
          </p:cNvPr>
          <p:cNvSpPr>
            <a:spLocks noGrp="1"/>
          </p:cNvSpPr>
          <p:nvPr>
            <p:ph type="title"/>
          </p:nvPr>
        </p:nvSpPr>
        <p:spPr/>
        <p:txBody>
          <a:bodyPr/>
          <a:lstStyle/>
          <a:p>
            <a:r>
              <a:rPr lang="en-US" dirty="0"/>
              <a:t>RQA 22</a:t>
            </a:r>
          </a:p>
        </p:txBody>
      </p:sp>
      <p:sp>
        <p:nvSpPr>
          <p:cNvPr id="3" name="Content Placeholder 2">
            <a:extLst>
              <a:ext uri="{FF2B5EF4-FFF2-40B4-BE49-F238E27FC236}">
                <a16:creationId xmlns:a16="http://schemas.microsoft.com/office/drawing/2014/main" id="{4D95E50D-D66C-4015-B0D8-AADB20B83560}"/>
              </a:ext>
            </a:extLst>
          </p:cNvPr>
          <p:cNvSpPr>
            <a:spLocks noGrp="1"/>
          </p:cNvSpPr>
          <p:nvPr>
            <p:ph idx="1"/>
          </p:nvPr>
        </p:nvSpPr>
        <p:spPr/>
        <p:txBody>
          <a:bodyPr>
            <a:normAutofit/>
          </a:bodyPr>
          <a:lstStyle/>
          <a:p>
            <a:r>
              <a:rPr lang="en-US" sz="6600" dirty="0"/>
              <a:t>Gravity</a:t>
            </a:r>
          </a:p>
        </p:txBody>
      </p:sp>
    </p:spTree>
    <p:extLst>
      <p:ext uri="{BB962C8B-B14F-4D97-AF65-F5344CB8AC3E}">
        <p14:creationId xmlns:p14="http://schemas.microsoft.com/office/powerpoint/2010/main" val="3597627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E0473-DBC4-4FF7-A0BF-F79B70CBB971}"/>
              </a:ext>
            </a:extLst>
          </p:cNvPr>
          <p:cNvSpPr>
            <a:spLocks noGrp="1"/>
          </p:cNvSpPr>
          <p:nvPr>
            <p:ph type="title"/>
          </p:nvPr>
        </p:nvSpPr>
        <p:spPr/>
        <p:txBody>
          <a:bodyPr/>
          <a:lstStyle/>
          <a:p>
            <a:r>
              <a:rPr lang="en-US" dirty="0"/>
              <a:t>RQ #23</a:t>
            </a:r>
          </a:p>
        </p:txBody>
      </p:sp>
      <p:sp>
        <p:nvSpPr>
          <p:cNvPr id="3" name="Content Placeholder 2">
            <a:extLst>
              <a:ext uri="{FF2B5EF4-FFF2-40B4-BE49-F238E27FC236}">
                <a16:creationId xmlns:a16="http://schemas.microsoft.com/office/drawing/2014/main" id="{5C37A24D-5148-42BB-882F-016213B688EE}"/>
              </a:ext>
            </a:extLst>
          </p:cNvPr>
          <p:cNvSpPr>
            <a:spLocks noGrp="1"/>
          </p:cNvSpPr>
          <p:nvPr>
            <p:ph idx="1"/>
          </p:nvPr>
        </p:nvSpPr>
        <p:spPr/>
        <p:txBody>
          <a:bodyPr>
            <a:normAutofit/>
          </a:bodyPr>
          <a:lstStyle/>
          <a:p>
            <a:r>
              <a:rPr lang="en-US" sz="4400" dirty="0"/>
              <a:t>If the Earth stopped spinning on its axis, would there still be gravity on the Earth?</a:t>
            </a:r>
          </a:p>
        </p:txBody>
      </p:sp>
    </p:spTree>
    <p:extLst>
      <p:ext uri="{BB962C8B-B14F-4D97-AF65-F5344CB8AC3E}">
        <p14:creationId xmlns:p14="http://schemas.microsoft.com/office/powerpoint/2010/main" val="18715226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44C9-B91A-4E52-8F73-62256E3A9A8A}"/>
              </a:ext>
            </a:extLst>
          </p:cNvPr>
          <p:cNvSpPr>
            <a:spLocks noGrp="1"/>
          </p:cNvSpPr>
          <p:nvPr>
            <p:ph type="title"/>
          </p:nvPr>
        </p:nvSpPr>
        <p:spPr/>
        <p:txBody>
          <a:bodyPr/>
          <a:lstStyle/>
          <a:p>
            <a:r>
              <a:rPr lang="en-US" dirty="0"/>
              <a:t>RQA 23</a:t>
            </a:r>
          </a:p>
        </p:txBody>
      </p:sp>
      <p:sp>
        <p:nvSpPr>
          <p:cNvPr id="3" name="Content Placeholder 2">
            <a:extLst>
              <a:ext uri="{FF2B5EF4-FFF2-40B4-BE49-F238E27FC236}">
                <a16:creationId xmlns:a16="http://schemas.microsoft.com/office/drawing/2014/main" id="{148EC74A-108B-4C52-A2F6-78D7C2EA8D38}"/>
              </a:ext>
            </a:extLst>
          </p:cNvPr>
          <p:cNvSpPr>
            <a:spLocks noGrp="1"/>
          </p:cNvSpPr>
          <p:nvPr>
            <p:ph idx="1"/>
          </p:nvPr>
        </p:nvSpPr>
        <p:spPr/>
        <p:txBody>
          <a:bodyPr>
            <a:normAutofit/>
          </a:bodyPr>
          <a:lstStyle/>
          <a:p>
            <a:r>
              <a:rPr lang="en-US" sz="5400" dirty="0"/>
              <a:t>Yes because the Earth still has mass</a:t>
            </a:r>
          </a:p>
        </p:txBody>
      </p:sp>
    </p:spTree>
    <p:extLst>
      <p:ext uri="{BB962C8B-B14F-4D97-AF65-F5344CB8AC3E}">
        <p14:creationId xmlns:p14="http://schemas.microsoft.com/office/powerpoint/2010/main" val="4174591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F3CFD-C418-44BC-9266-869ADF79CBE5}"/>
              </a:ext>
            </a:extLst>
          </p:cNvPr>
          <p:cNvSpPr>
            <a:spLocks noGrp="1"/>
          </p:cNvSpPr>
          <p:nvPr>
            <p:ph type="title"/>
          </p:nvPr>
        </p:nvSpPr>
        <p:spPr/>
        <p:txBody>
          <a:bodyPr/>
          <a:lstStyle/>
          <a:p>
            <a:r>
              <a:rPr lang="en-US" dirty="0"/>
              <a:t>RQ #24</a:t>
            </a:r>
          </a:p>
        </p:txBody>
      </p:sp>
      <p:sp>
        <p:nvSpPr>
          <p:cNvPr id="3" name="Content Placeholder 2">
            <a:extLst>
              <a:ext uri="{FF2B5EF4-FFF2-40B4-BE49-F238E27FC236}">
                <a16:creationId xmlns:a16="http://schemas.microsoft.com/office/drawing/2014/main" id="{6A373E03-FF0B-4354-8331-DCD93A7BE88B}"/>
              </a:ext>
            </a:extLst>
          </p:cNvPr>
          <p:cNvSpPr>
            <a:spLocks noGrp="1"/>
          </p:cNvSpPr>
          <p:nvPr>
            <p:ph idx="1"/>
          </p:nvPr>
        </p:nvSpPr>
        <p:spPr/>
        <p:txBody>
          <a:bodyPr>
            <a:normAutofit/>
          </a:bodyPr>
          <a:lstStyle/>
          <a:p>
            <a:r>
              <a:rPr lang="en-US" sz="4400" dirty="0"/>
              <a:t>Why was Galileo punished by the Church?</a:t>
            </a:r>
          </a:p>
        </p:txBody>
      </p:sp>
    </p:spTree>
    <p:extLst>
      <p:ext uri="{BB962C8B-B14F-4D97-AF65-F5344CB8AC3E}">
        <p14:creationId xmlns:p14="http://schemas.microsoft.com/office/powerpoint/2010/main" val="329936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#2 	</a:t>
            </a:r>
          </a:p>
        </p:txBody>
      </p:sp>
      <p:sp>
        <p:nvSpPr>
          <p:cNvPr id="3" name="Content Placeholder 2"/>
          <p:cNvSpPr>
            <a:spLocks noGrp="1"/>
          </p:cNvSpPr>
          <p:nvPr>
            <p:ph idx="1"/>
          </p:nvPr>
        </p:nvSpPr>
        <p:spPr/>
        <p:txBody>
          <a:bodyPr>
            <a:normAutofit/>
          </a:bodyPr>
          <a:lstStyle/>
          <a:p>
            <a:r>
              <a:rPr lang="en-US" sz="4400" dirty="0"/>
              <a:t>What is a theory?</a:t>
            </a:r>
          </a:p>
        </p:txBody>
      </p:sp>
    </p:spTree>
    <p:extLst>
      <p:ext uri="{BB962C8B-B14F-4D97-AF65-F5344CB8AC3E}">
        <p14:creationId xmlns:p14="http://schemas.microsoft.com/office/powerpoint/2010/main" val="444603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EA2D4-6421-4A0E-99F8-82A17A2E0077}"/>
              </a:ext>
            </a:extLst>
          </p:cNvPr>
          <p:cNvSpPr>
            <a:spLocks noGrp="1"/>
          </p:cNvSpPr>
          <p:nvPr>
            <p:ph type="title"/>
          </p:nvPr>
        </p:nvSpPr>
        <p:spPr/>
        <p:txBody>
          <a:bodyPr/>
          <a:lstStyle/>
          <a:p>
            <a:r>
              <a:rPr lang="en-US" dirty="0"/>
              <a:t>RQA 24</a:t>
            </a:r>
          </a:p>
        </p:txBody>
      </p:sp>
      <p:sp>
        <p:nvSpPr>
          <p:cNvPr id="3" name="Content Placeholder 2">
            <a:extLst>
              <a:ext uri="{FF2B5EF4-FFF2-40B4-BE49-F238E27FC236}">
                <a16:creationId xmlns:a16="http://schemas.microsoft.com/office/drawing/2014/main" id="{B12F4CF7-8A94-453B-BA6E-D46946F2B1BE}"/>
              </a:ext>
            </a:extLst>
          </p:cNvPr>
          <p:cNvSpPr>
            <a:spLocks noGrp="1"/>
          </p:cNvSpPr>
          <p:nvPr>
            <p:ph idx="1"/>
          </p:nvPr>
        </p:nvSpPr>
        <p:spPr/>
        <p:txBody>
          <a:bodyPr>
            <a:normAutofit/>
          </a:bodyPr>
          <a:lstStyle/>
          <a:p>
            <a:r>
              <a:rPr lang="en-US" sz="4800" dirty="0"/>
              <a:t>Wrote about Copernican model when told not to</a:t>
            </a:r>
          </a:p>
        </p:txBody>
      </p:sp>
    </p:spTree>
    <p:extLst>
      <p:ext uri="{BB962C8B-B14F-4D97-AF65-F5344CB8AC3E}">
        <p14:creationId xmlns:p14="http://schemas.microsoft.com/office/powerpoint/2010/main" val="29706987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59FF-AD6D-411C-87F4-40DC9B4FD5EC}"/>
              </a:ext>
            </a:extLst>
          </p:cNvPr>
          <p:cNvSpPr>
            <a:spLocks noGrp="1"/>
          </p:cNvSpPr>
          <p:nvPr>
            <p:ph type="title"/>
          </p:nvPr>
        </p:nvSpPr>
        <p:spPr/>
        <p:txBody>
          <a:bodyPr/>
          <a:lstStyle/>
          <a:p>
            <a:r>
              <a:rPr lang="en-US" dirty="0"/>
              <a:t>RQ #25</a:t>
            </a:r>
          </a:p>
        </p:txBody>
      </p:sp>
      <p:sp>
        <p:nvSpPr>
          <p:cNvPr id="3" name="Content Placeholder 2">
            <a:extLst>
              <a:ext uri="{FF2B5EF4-FFF2-40B4-BE49-F238E27FC236}">
                <a16:creationId xmlns:a16="http://schemas.microsoft.com/office/drawing/2014/main" id="{55E109DC-5399-4BC4-AD92-C2BD6D3037E8}"/>
              </a:ext>
            </a:extLst>
          </p:cNvPr>
          <p:cNvSpPr>
            <a:spLocks noGrp="1"/>
          </p:cNvSpPr>
          <p:nvPr>
            <p:ph idx="1"/>
          </p:nvPr>
        </p:nvSpPr>
        <p:spPr/>
        <p:txBody>
          <a:bodyPr/>
          <a:lstStyle/>
          <a:p>
            <a:r>
              <a:rPr lang="en-US" sz="4400" dirty="0"/>
              <a:t>What was significant about Galileo’s telescope discoveries of craters, mountains, and basins on the moon?</a:t>
            </a:r>
          </a:p>
          <a:p>
            <a:endParaRPr lang="en-US" dirty="0"/>
          </a:p>
        </p:txBody>
      </p:sp>
    </p:spTree>
    <p:extLst>
      <p:ext uri="{BB962C8B-B14F-4D97-AF65-F5344CB8AC3E}">
        <p14:creationId xmlns:p14="http://schemas.microsoft.com/office/powerpoint/2010/main" val="3840605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D49F-0ABA-4392-8FB2-F5DE8639BC70}"/>
              </a:ext>
            </a:extLst>
          </p:cNvPr>
          <p:cNvSpPr>
            <a:spLocks noGrp="1"/>
          </p:cNvSpPr>
          <p:nvPr>
            <p:ph type="title"/>
          </p:nvPr>
        </p:nvSpPr>
        <p:spPr/>
        <p:txBody>
          <a:bodyPr/>
          <a:lstStyle/>
          <a:p>
            <a:r>
              <a:rPr lang="en-US" dirty="0"/>
              <a:t>RQA 25</a:t>
            </a:r>
          </a:p>
        </p:txBody>
      </p:sp>
      <p:sp>
        <p:nvSpPr>
          <p:cNvPr id="3" name="Content Placeholder 2">
            <a:extLst>
              <a:ext uri="{FF2B5EF4-FFF2-40B4-BE49-F238E27FC236}">
                <a16:creationId xmlns:a16="http://schemas.microsoft.com/office/drawing/2014/main" id="{295A4260-D28D-4AB5-A6E5-5CF1BDA9819C}"/>
              </a:ext>
            </a:extLst>
          </p:cNvPr>
          <p:cNvSpPr>
            <a:spLocks noGrp="1"/>
          </p:cNvSpPr>
          <p:nvPr>
            <p:ph idx="1"/>
          </p:nvPr>
        </p:nvSpPr>
        <p:spPr/>
        <p:txBody>
          <a:bodyPr>
            <a:normAutofit/>
          </a:bodyPr>
          <a:lstStyle/>
          <a:p>
            <a:r>
              <a:rPr lang="en-US" sz="4400" dirty="0"/>
              <a:t>It showed Earth-like features on the moon</a:t>
            </a:r>
          </a:p>
        </p:txBody>
      </p:sp>
    </p:spTree>
    <p:extLst>
      <p:ext uri="{BB962C8B-B14F-4D97-AF65-F5344CB8AC3E}">
        <p14:creationId xmlns:p14="http://schemas.microsoft.com/office/powerpoint/2010/main" val="1723348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D03ED-221F-43DE-971F-2E10CA54B8CE}"/>
              </a:ext>
            </a:extLst>
          </p:cNvPr>
          <p:cNvSpPr>
            <a:spLocks noGrp="1"/>
          </p:cNvSpPr>
          <p:nvPr>
            <p:ph type="title"/>
          </p:nvPr>
        </p:nvSpPr>
        <p:spPr/>
        <p:txBody>
          <a:bodyPr/>
          <a:lstStyle/>
          <a:p>
            <a:r>
              <a:rPr lang="en-US" dirty="0"/>
              <a:t>RQ #26</a:t>
            </a:r>
          </a:p>
        </p:txBody>
      </p:sp>
      <p:sp>
        <p:nvSpPr>
          <p:cNvPr id="3" name="Content Placeholder 2">
            <a:extLst>
              <a:ext uri="{FF2B5EF4-FFF2-40B4-BE49-F238E27FC236}">
                <a16:creationId xmlns:a16="http://schemas.microsoft.com/office/drawing/2014/main" id="{CD99D8AB-5404-4659-A423-D4D22CF57D64}"/>
              </a:ext>
            </a:extLst>
          </p:cNvPr>
          <p:cNvSpPr>
            <a:spLocks noGrp="1"/>
          </p:cNvSpPr>
          <p:nvPr>
            <p:ph idx="1"/>
          </p:nvPr>
        </p:nvSpPr>
        <p:spPr/>
        <p:txBody>
          <a:bodyPr>
            <a:normAutofit/>
          </a:bodyPr>
          <a:lstStyle/>
          <a:p>
            <a:r>
              <a:rPr lang="en-US" sz="4400" dirty="0"/>
              <a:t>What was significant about Galileo’s discovery of Jupiter’s four brightest satellites?</a:t>
            </a:r>
          </a:p>
        </p:txBody>
      </p:sp>
    </p:spTree>
    <p:extLst>
      <p:ext uri="{BB962C8B-B14F-4D97-AF65-F5344CB8AC3E}">
        <p14:creationId xmlns:p14="http://schemas.microsoft.com/office/powerpoint/2010/main" val="1127700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C73B-3697-48CC-BE27-C9098F175262}"/>
              </a:ext>
            </a:extLst>
          </p:cNvPr>
          <p:cNvSpPr>
            <a:spLocks noGrp="1"/>
          </p:cNvSpPr>
          <p:nvPr>
            <p:ph type="title"/>
          </p:nvPr>
        </p:nvSpPr>
        <p:spPr/>
        <p:txBody>
          <a:bodyPr/>
          <a:lstStyle/>
          <a:p>
            <a:r>
              <a:rPr lang="en-US" dirty="0"/>
              <a:t>RQA 26</a:t>
            </a:r>
          </a:p>
        </p:txBody>
      </p:sp>
      <p:sp>
        <p:nvSpPr>
          <p:cNvPr id="3" name="Content Placeholder 2">
            <a:extLst>
              <a:ext uri="{FF2B5EF4-FFF2-40B4-BE49-F238E27FC236}">
                <a16:creationId xmlns:a16="http://schemas.microsoft.com/office/drawing/2014/main" id="{8EE9746F-A696-4A18-BDCF-21D73EBF137E}"/>
              </a:ext>
            </a:extLst>
          </p:cNvPr>
          <p:cNvSpPr>
            <a:spLocks noGrp="1"/>
          </p:cNvSpPr>
          <p:nvPr>
            <p:ph idx="1"/>
          </p:nvPr>
        </p:nvSpPr>
        <p:spPr/>
        <p:txBody>
          <a:bodyPr>
            <a:normAutofit/>
          </a:bodyPr>
          <a:lstStyle/>
          <a:p>
            <a:r>
              <a:rPr lang="en-US" sz="4800" dirty="0"/>
              <a:t>It showed that there are some objects that do not orbit Earth</a:t>
            </a:r>
          </a:p>
        </p:txBody>
      </p:sp>
    </p:spTree>
    <p:extLst>
      <p:ext uri="{BB962C8B-B14F-4D97-AF65-F5344CB8AC3E}">
        <p14:creationId xmlns:p14="http://schemas.microsoft.com/office/powerpoint/2010/main" val="1697742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2FA3-5966-4D79-B59E-B1BD4328ACD6}"/>
              </a:ext>
            </a:extLst>
          </p:cNvPr>
          <p:cNvSpPr>
            <a:spLocks noGrp="1"/>
          </p:cNvSpPr>
          <p:nvPr>
            <p:ph type="title"/>
          </p:nvPr>
        </p:nvSpPr>
        <p:spPr/>
        <p:txBody>
          <a:bodyPr/>
          <a:lstStyle/>
          <a:p>
            <a:r>
              <a:rPr lang="en-US" dirty="0"/>
              <a:t>RQ #27</a:t>
            </a:r>
          </a:p>
        </p:txBody>
      </p:sp>
      <p:sp>
        <p:nvSpPr>
          <p:cNvPr id="3" name="Content Placeholder 2">
            <a:extLst>
              <a:ext uri="{FF2B5EF4-FFF2-40B4-BE49-F238E27FC236}">
                <a16:creationId xmlns:a16="http://schemas.microsoft.com/office/drawing/2014/main" id="{D6E722E7-CEB9-410B-8AA7-6DD5BF891A15}"/>
              </a:ext>
            </a:extLst>
          </p:cNvPr>
          <p:cNvSpPr>
            <a:spLocks noGrp="1"/>
          </p:cNvSpPr>
          <p:nvPr>
            <p:ph idx="1"/>
          </p:nvPr>
        </p:nvSpPr>
        <p:spPr>
          <a:xfrm>
            <a:off x="539262" y="1825625"/>
            <a:ext cx="10814538" cy="4351338"/>
          </a:xfrm>
        </p:spPr>
        <p:txBody>
          <a:bodyPr/>
          <a:lstStyle/>
          <a:p>
            <a:pPr lvl="0"/>
            <a:r>
              <a:rPr lang="en-US" sz="4400" dirty="0"/>
              <a:t>Which of the following models is still accurate today?</a:t>
            </a:r>
          </a:p>
          <a:p>
            <a:pPr lvl="0"/>
            <a:endParaRPr lang="en-US" sz="4400" dirty="0"/>
          </a:p>
          <a:p>
            <a:pPr lvl="1"/>
            <a:r>
              <a:rPr lang="en-US" sz="4400" dirty="0"/>
              <a:t>Aristotle’s </a:t>
            </a:r>
          </a:p>
          <a:p>
            <a:pPr lvl="1"/>
            <a:r>
              <a:rPr lang="en-US" sz="4400" dirty="0"/>
              <a:t>Ptolemy’s </a:t>
            </a:r>
          </a:p>
          <a:p>
            <a:pPr lvl="1"/>
            <a:r>
              <a:rPr lang="en-US" sz="4400" dirty="0"/>
              <a:t>Kepler’s</a:t>
            </a:r>
          </a:p>
          <a:p>
            <a:endParaRPr lang="en-US" dirty="0"/>
          </a:p>
        </p:txBody>
      </p:sp>
    </p:spTree>
    <p:extLst>
      <p:ext uri="{BB962C8B-B14F-4D97-AF65-F5344CB8AC3E}">
        <p14:creationId xmlns:p14="http://schemas.microsoft.com/office/powerpoint/2010/main" val="17581572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35B9-8129-45B6-91D6-481336B62FE8}"/>
              </a:ext>
            </a:extLst>
          </p:cNvPr>
          <p:cNvSpPr>
            <a:spLocks noGrp="1"/>
          </p:cNvSpPr>
          <p:nvPr>
            <p:ph type="title"/>
          </p:nvPr>
        </p:nvSpPr>
        <p:spPr/>
        <p:txBody>
          <a:bodyPr/>
          <a:lstStyle/>
          <a:p>
            <a:r>
              <a:rPr lang="en-US" dirty="0"/>
              <a:t>RQA 27</a:t>
            </a:r>
          </a:p>
        </p:txBody>
      </p:sp>
      <p:sp>
        <p:nvSpPr>
          <p:cNvPr id="3" name="Content Placeholder 2">
            <a:extLst>
              <a:ext uri="{FF2B5EF4-FFF2-40B4-BE49-F238E27FC236}">
                <a16:creationId xmlns:a16="http://schemas.microsoft.com/office/drawing/2014/main" id="{BD4E3051-ADEA-4FDF-A305-19F3E722ACFC}"/>
              </a:ext>
            </a:extLst>
          </p:cNvPr>
          <p:cNvSpPr>
            <a:spLocks noGrp="1"/>
          </p:cNvSpPr>
          <p:nvPr>
            <p:ph idx="1"/>
          </p:nvPr>
        </p:nvSpPr>
        <p:spPr/>
        <p:txBody>
          <a:bodyPr>
            <a:normAutofit/>
          </a:bodyPr>
          <a:lstStyle/>
          <a:p>
            <a:r>
              <a:rPr lang="en-US" sz="5400" dirty="0"/>
              <a:t>Kepler</a:t>
            </a:r>
          </a:p>
        </p:txBody>
      </p:sp>
    </p:spTree>
    <p:extLst>
      <p:ext uri="{BB962C8B-B14F-4D97-AF65-F5344CB8AC3E}">
        <p14:creationId xmlns:p14="http://schemas.microsoft.com/office/powerpoint/2010/main" val="10004071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FF74-0EA6-43AA-84AC-89FA392FD909}"/>
              </a:ext>
            </a:extLst>
          </p:cNvPr>
          <p:cNvSpPr>
            <a:spLocks noGrp="1"/>
          </p:cNvSpPr>
          <p:nvPr>
            <p:ph type="title"/>
          </p:nvPr>
        </p:nvSpPr>
        <p:spPr/>
        <p:txBody>
          <a:bodyPr/>
          <a:lstStyle/>
          <a:p>
            <a:r>
              <a:rPr lang="en-US" dirty="0"/>
              <a:t>RQ #28</a:t>
            </a:r>
          </a:p>
        </p:txBody>
      </p:sp>
      <p:sp>
        <p:nvSpPr>
          <p:cNvPr id="3" name="Content Placeholder 2">
            <a:extLst>
              <a:ext uri="{FF2B5EF4-FFF2-40B4-BE49-F238E27FC236}">
                <a16:creationId xmlns:a16="http://schemas.microsoft.com/office/drawing/2014/main" id="{C22A5E5C-9BC4-41C0-AA9F-7BB7CB0C5B75}"/>
              </a:ext>
            </a:extLst>
          </p:cNvPr>
          <p:cNvSpPr>
            <a:spLocks noGrp="1"/>
          </p:cNvSpPr>
          <p:nvPr>
            <p:ph idx="1"/>
          </p:nvPr>
        </p:nvSpPr>
        <p:spPr/>
        <p:txBody>
          <a:bodyPr>
            <a:normAutofit/>
          </a:bodyPr>
          <a:lstStyle/>
          <a:p>
            <a:r>
              <a:rPr lang="en-US" sz="4400" dirty="0"/>
              <a:t>If two stars are moved 5 times further away, their gravitational attraction to each other will decrease to ____</a:t>
            </a:r>
          </a:p>
        </p:txBody>
      </p:sp>
    </p:spTree>
    <p:extLst>
      <p:ext uri="{BB962C8B-B14F-4D97-AF65-F5344CB8AC3E}">
        <p14:creationId xmlns:p14="http://schemas.microsoft.com/office/powerpoint/2010/main" val="7413033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CC44-231A-4CB0-BAC8-E939940F2310}"/>
              </a:ext>
            </a:extLst>
          </p:cNvPr>
          <p:cNvSpPr>
            <a:spLocks noGrp="1"/>
          </p:cNvSpPr>
          <p:nvPr>
            <p:ph type="title"/>
          </p:nvPr>
        </p:nvSpPr>
        <p:spPr/>
        <p:txBody>
          <a:bodyPr/>
          <a:lstStyle/>
          <a:p>
            <a:r>
              <a:rPr lang="en-US" dirty="0"/>
              <a:t>RQA 28</a:t>
            </a:r>
          </a:p>
        </p:txBody>
      </p:sp>
      <p:sp>
        <p:nvSpPr>
          <p:cNvPr id="3" name="Content Placeholder 2">
            <a:extLst>
              <a:ext uri="{FF2B5EF4-FFF2-40B4-BE49-F238E27FC236}">
                <a16:creationId xmlns:a16="http://schemas.microsoft.com/office/drawing/2014/main" id="{37FCE48C-D510-45E4-82E0-D09FD5FB56A2}"/>
              </a:ext>
            </a:extLst>
          </p:cNvPr>
          <p:cNvSpPr>
            <a:spLocks noGrp="1"/>
          </p:cNvSpPr>
          <p:nvPr>
            <p:ph idx="1"/>
          </p:nvPr>
        </p:nvSpPr>
        <p:spPr/>
        <p:txBody>
          <a:bodyPr/>
          <a:lstStyle/>
          <a:p>
            <a:r>
              <a:rPr lang="en-US" dirty="0"/>
              <a:t>1 /25</a:t>
            </a:r>
          </a:p>
          <a:p>
            <a:r>
              <a:rPr lang="en-US" dirty="0"/>
              <a:t>This number is a result of the inverse square rule, so for an object that moves 5 x further away the inverse square would be</a:t>
            </a:r>
          </a:p>
          <a:p>
            <a:r>
              <a:rPr lang="en-US" dirty="0"/>
              <a:t>1/5</a:t>
            </a:r>
            <a:r>
              <a:rPr lang="en-US" baseline="30000" dirty="0"/>
              <a:t>2  </a:t>
            </a:r>
            <a:r>
              <a:rPr lang="en-US" dirty="0"/>
              <a:t> = 1/25</a:t>
            </a:r>
            <a:endParaRPr lang="en-US" baseline="30000" dirty="0"/>
          </a:p>
        </p:txBody>
      </p:sp>
    </p:spTree>
    <p:extLst>
      <p:ext uri="{BB962C8B-B14F-4D97-AF65-F5344CB8AC3E}">
        <p14:creationId xmlns:p14="http://schemas.microsoft.com/office/powerpoint/2010/main" val="132608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DE0F-8273-40FD-88BC-F11C1F6E0586}"/>
              </a:ext>
            </a:extLst>
          </p:cNvPr>
          <p:cNvSpPr>
            <a:spLocks noGrp="1"/>
          </p:cNvSpPr>
          <p:nvPr>
            <p:ph type="title"/>
          </p:nvPr>
        </p:nvSpPr>
        <p:spPr/>
        <p:txBody>
          <a:bodyPr/>
          <a:lstStyle/>
          <a:p>
            <a:r>
              <a:rPr lang="en-US" dirty="0"/>
              <a:t>RQ #29</a:t>
            </a:r>
          </a:p>
        </p:txBody>
      </p:sp>
      <p:sp>
        <p:nvSpPr>
          <p:cNvPr id="3" name="Content Placeholder 2">
            <a:extLst>
              <a:ext uri="{FF2B5EF4-FFF2-40B4-BE49-F238E27FC236}">
                <a16:creationId xmlns:a16="http://schemas.microsoft.com/office/drawing/2014/main" id="{F3A20764-6F77-4800-9C42-B59E5A8948B6}"/>
              </a:ext>
            </a:extLst>
          </p:cNvPr>
          <p:cNvSpPr>
            <a:spLocks noGrp="1"/>
          </p:cNvSpPr>
          <p:nvPr>
            <p:ph idx="1"/>
          </p:nvPr>
        </p:nvSpPr>
        <p:spPr/>
        <p:txBody>
          <a:bodyPr>
            <a:normAutofit/>
          </a:bodyPr>
          <a:lstStyle/>
          <a:p>
            <a:r>
              <a:rPr lang="en-US" sz="4400" dirty="0"/>
              <a:t>Which of Newton’s Laws best explains why a cloud of billions of gas particles in space will collect into a sphere?</a:t>
            </a:r>
          </a:p>
        </p:txBody>
      </p:sp>
    </p:spTree>
    <p:extLst>
      <p:ext uri="{BB962C8B-B14F-4D97-AF65-F5344CB8AC3E}">
        <p14:creationId xmlns:p14="http://schemas.microsoft.com/office/powerpoint/2010/main" val="175537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6EE0-5F00-4E1C-8DC8-9DD4BDFEDF26}"/>
              </a:ext>
            </a:extLst>
          </p:cNvPr>
          <p:cNvSpPr>
            <a:spLocks noGrp="1"/>
          </p:cNvSpPr>
          <p:nvPr>
            <p:ph type="title"/>
          </p:nvPr>
        </p:nvSpPr>
        <p:spPr/>
        <p:txBody>
          <a:bodyPr/>
          <a:lstStyle/>
          <a:p>
            <a:r>
              <a:rPr lang="en-US" dirty="0"/>
              <a:t>RQA 2</a:t>
            </a:r>
          </a:p>
        </p:txBody>
      </p:sp>
      <p:sp>
        <p:nvSpPr>
          <p:cNvPr id="3" name="Content Placeholder 2">
            <a:extLst>
              <a:ext uri="{FF2B5EF4-FFF2-40B4-BE49-F238E27FC236}">
                <a16:creationId xmlns:a16="http://schemas.microsoft.com/office/drawing/2014/main" id="{BEDF7803-71C2-4BFA-967D-CF03EE3DDEEB}"/>
              </a:ext>
            </a:extLst>
          </p:cNvPr>
          <p:cNvSpPr>
            <a:spLocks noGrp="1"/>
          </p:cNvSpPr>
          <p:nvPr>
            <p:ph idx="1"/>
          </p:nvPr>
        </p:nvSpPr>
        <p:spPr/>
        <p:txBody>
          <a:bodyPr/>
          <a:lstStyle/>
          <a:p>
            <a:r>
              <a:rPr lang="en-US" dirty="0"/>
              <a:t>An educated guess</a:t>
            </a:r>
          </a:p>
        </p:txBody>
      </p:sp>
    </p:spTree>
    <p:extLst>
      <p:ext uri="{BB962C8B-B14F-4D97-AF65-F5344CB8AC3E}">
        <p14:creationId xmlns:p14="http://schemas.microsoft.com/office/powerpoint/2010/main" val="3944167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731A-566D-46DE-85CC-439C79A520A8}"/>
              </a:ext>
            </a:extLst>
          </p:cNvPr>
          <p:cNvSpPr>
            <a:spLocks noGrp="1"/>
          </p:cNvSpPr>
          <p:nvPr>
            <p:ph type="title"/>
          </p:nvPr>
        </p:nvSpPr>
        <p:spPr/>
        <p:txBody>
          <a:bodyPr/>
          <a:lstStyle/>
          <a:p>
            <a:r>
              <a:rPr lang="en-US" dirty="0"/>
              <a:t>RQA 29</a:t>
            </a:r>
          </a:p>
        </p:txBody>
      </p:sp>
      <p:sp>
        <p:nvSpPr>
          <p:cNvPr id="3" name="Content Placeholder 2">
            <a:extLst>
              <a:ext uri="{FF2B5EF4-FFF2-40B4-BE49-F238E27FC236}">
                <a16:creationId xmlns:a16="http://schemas.microsoft.com/office/drawing/2014/main" id="{E789213B-F5A5-4B38-8262-5D34E8660E14}"/>
              </a:ext>
            </a:extLst>
          </p:cNvPr>
          <p:cNvSpPr>
            <a:spLocks noGrp="1"/>
          </p:cNvSpPr>
          <p:nvPr>
            <p:ph idx="1"/>
          </p:nvPr>
        </p:nvSpPr>
        <p:spPr/>
        <p:txBody>
          <a:bodyPr>
            <a:normAutofit/>
          </a:bodyPr>
          <a:lstStyle/>
          <a:p>
            <a:r>
              <a:rPr lang="en-US" sz="5400" dirty="0"/>
              <a:t>Newton’s Law of Universal Gravity</a:t>
            </a:r>
          </a:p>
        </p:txBody>
      </p:sp>
    </p:spTree>
    <p:extLst>
      <p:ext uri="{BB962C8B-B14F-4D97-AF65-F5344CB8AC3E}">
        <p14:creationId xmlns:p14="http://schemas.microsoft.com/office/powerpoint/2010/main" val="13071630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95E0-9BB5-454D-AD7F-36D5E4BB70CE}"/>
              </a:ext>
            </a:extLst>
          </p:cNvPr>
          <p:cNvSpPr>
            <a:spLocks noGrp="1"/>
          </p:cNvSpPr>
          <p:nvPr>
            <p:ph type="title"/>
          </p:nvPr>
        </p:nvSpPr>
        <p:spPr/>
        <p:txBody>
          <a:bodyPr/>
          <a:lstStyle/>
          <a:p>
            <a:r>
              <a:rPr lang="en-US" dirty="0"/>
              <a:t>RQ #30</a:t>
            </a:r>
          </a:p>
        </p:txBody>
      </p:sp>
      <p:sp>
        <p:nvSpPr>
          <p:cNvPr id="3" name="Content Placeholder 2">
            <a:extLst>
              <a:ext uri="{FF2B5EF4-FFF2-40B4-BE49-F238E27FC236}">
                <a16:creationId xmlns:a16="http://schemas.microsoft.com/office/drawing/2014/main" id="{7FA5ED57-801C-4442-93DA-9BFBF340860A}"/>
              </a:ext>
            </a:extLst>
          </p:cNvPr>
          <p:cNvSpPr>
            <a:spLocks noGrp="1"/>
          </p:cNvSpPr>
          <p:nvPr>
            <p:ph idx="1"/>
          </p:nvPr>
        </p:nvSpPr>
        <p:spPr/>
        <p:txBody>
          <a:bodyPr>
            <a:normAutofit/>
          </a:bodyPr>
          <a:lstStyle/>
          <a:p>
            <a:r>
              <a:rPr lang="en-US" sz="4000" dirty="0"/>
              <a:t>When does a planet move most rapidly in its orbit?</a:t>
            </a:r>
          </a:p>
        </p:txBody>
      </p:sp>
    </p:spTree>
    <p:extLst>
      <p:ext uri="{BB962C8B-B14F-4D97-AF65-F5344CB8AC3E}">
        <p14:creationId xmlns:p14="http://schemas.microsoft.com/office/powerpoint/2010/main" val="22496733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4584-8F23-44AE-AE18-62AEAEF0C1A3}"/>
              </a:ext>
            </a:extLst>
          </p:cNvPr>
          <p:cNvSpPr>
            <a:spLocks noGrp="1"/>
          </p:cNvSpPr>
          <p:nvPr>
            <p:ph type="title"/>
          </p:nvPr>
        </p:nvSpPr>
        <p:spPr/>
        <p:txBody>
          <a:bodyPr/>
          <a:lstStyle/>
          <a:p>
            <a:r>
              <a:rPr lang="en-US" dirty="0"/>
              <a:t>RQA 30</a:t>
            </a:r>
          </a:p>
        </p:txBody>
      </p:sp>
      <p:sp>
        <p:nvSpPr>
          <p:cNvPr id="3" name="Content Placeholder 2">
            <a:extLst>
              <a:ext uri="{FF2B5EF4-FFF2-40B4-BE49-F238E27FC236}">
                <a16:creationId xmlns:a16="http://schemas.microsoft.com/office/drawing/2014/main" id="{99907F3B-61C5-4D8A-894B-3AA0C5E3EAFA}"/>
              </a:ext>
            </a:extLst>
          </p:cNvPr>
          <p:cNvSpPr>
            <a:spLocks noGrp="1"/>
          </p:cNvSpPr>
          <p:nvPr>
            <p:ph idx="1"/>
          </p:nvPr>
        </p:nvSpPr>
        <p:spPr/>
        <p:txBody>
          <a:bodyPr>
            <a:normAutofit/>
          </a:bodyPr>
          <a:lstStyle/>
          <a:p>
            <a:r>
              <a:rPr lang="en-US" sz="5400" dirty="0"/>
              <a:t>When a planet is closest to the Sun</a:t>
            </a:r>
          </a:p>
        </p:txBody>
      </p:sp>
    </p:spTree>
    <p:extLst>
      <p:ext uri="{BB962C8B-B14F-4D97-AF65-F5344CB8AC3E}">
        <p14:creationId xmlns:p14="http://schemas.microsoft.com/office/powerpoint/2010/main" val="36193678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1F0A-3D33-47C1-86F4-B105C079CEA6}"/>
              </a:ext>
            </a:extLst>
          </p:cNvPr>
          <p:cNvSpPr>
            <a:spLocks noGrp="1"/>
          </p:cNvSpPr>
          <p:nvPr>
            <p:ph type="title"/>
          </p:nvPr>
        </p:nvSpPr>
        <p:spPr/>
        <p:txBody>
          <a:bodyPr/>
          <a:lstStyle/>
          <a:p>
            <a:r>
              <a:rPr lang="en-US" dirty="0"/>
              <a:t>RQ #31</a:t>
            </a:r>
          </a:p>
        </p:txBody>
      </p:sp>
      <p:sp>
        <p:nvSpPr>
          <p:cNvPr id="3" name="Content Placeholder 2">
            <a:extLst>
              <a:ext uri="{FF2B5EF4-FFF2-40B4-BE49-F238E27FC236}">
                <a16:creationId xmlns:a16="http://schemas.microsoft.com/office/drawing/2014/main" id="{9DE4911E-548D-44D3-AD90-354D276F8A39}"/>
              </a:ext>
            </a:extLst>
          </p:cNvPr>
          <p:cNvSpPr>
            <a:spLocks noGrp="1"/>
          </p:cNvSpPr>
          <p:nvPr>
            <p:ph idx="1"/>
          </p:nvPr>
        </p:nvSpPr>
        <p:spPr/>
        <p:txBody>
          <a:bodyPr/>
          <a:lstStyle/>
          <a:p>
            <a:r>
              <a:rPr lang="en-US" sz="4400" dirty="0"/>
              <a:t>What observation did Galileo record that could only be seen in a heliocentric model?</a:t>
            </a:r>
          </a:p>
          <a:p>
            <a:endParaRPr lang="en-US" dirty="0"/>
          </a:p>
        </p:txBody>
      </p:sp>
    </p:spTree>
    <p:extLst>
      <p:ext uri="{BB962C8B-B14F-4D97-AF65-F5344CB8AC3E}">
        <p14:creationId xmlns:p14="http://schemas.microsoft.com/office/powerpoint/2010/main" val="35926732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E92FC-77DC-4B7D-B413-9B4BFC707133}"/>
              </a:ext>
            </a:extLst>
          </p:cNvPr>
          <p:cNvSpPr>
            <a:spLocks noGrp="1"/>
          </p:cNvSpPr>
          <p:nvPr>
            <p:ph type="title"/>
          </p:nvPr>
        </p:nvSpPr>
        <p:spPr/>
        <p:txBody>
          <a:bodyPr/>
          <a:lstStyle/>
          <a:p>
            <a:r>
              <a:rPr lang="en-US" dirty="0"/>
              <a:t>RQA 31</a:t>
            </a:r>
          </a:p>
        </p:txBody>
      </p:sp>
      <p:sp>
        <p:nvSpPr>
          <p:cNvPr id="3" name="Content Placeholder 2">
            <a:extLst>
              <a:ext uri="{FF2B5EF4-FFF2-40B4-BE49-F238E27FC236}">
                <a16:creationId xmlns:a16="http://schemas.microsoft.com/office/drawing/2014/main" id="{83AFB22F-330F-4C85-B148-E044E9ACEB0A}"/>
              </a:ext>
            </a:extLst>
          </p:cNvPr>
          <p:cNvSpPr>
            <a:spLocks noGrp="1"/>
          </p:cNvSpPr>
          <p:nvPr>
            <p:ph idx="1"/>
          </p:nvPr>
        </p:nvSpPr>
        <p:spPr/>
        <p:txBody>
          <a:bodyPr>
            <a:normAutofit/>
          </a:bodyPr>
          <a:lstStyle/>
          <a:p>
            <a:r>
              <a:rPr lang="en-US" sz="4000" dirty="0"/>
              <a:t>The phases of Venus</a:t>
            </a:r>
          </a:p>
        </p:txBody>
      </p:sp>
    </p:spTree>
    <p:extLst>
      <p:ext uri="{BB962C8B-B14F-4D97-AF65-F5344CB8AC3E}">
        <p14:creationId xmlns:p14="http://schemas.microsoft.com/office/powerpoint/2010/main" val="1620395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2ED39-E421-4F40-BD48-F02F5D8382E2}"/>
              </a:ext>
            </a:extLst>
          </p:cNvPr>
          <p:cNvSpPr>
            <a:spLocks noGrp="1"/>
          </p:cNvSpPr>
          <p:nvPr>
            <p:ph type="title"/>
          </p:nvPr>
        </p:nvSpPr>
        <p:spPr/>
        <p:txBody>
          <a:bodyPr/>
          <a:lstStyle/>
          <a:p>
            <a:r>
              <a:rPr lang="en-US" dirty="0"/>
              <a:t>RQ #32</a:t>
            </a:r>
          </a:p>
        </p:txBody>
      </p:sp>
      <p:sp>
        <p:nvSpPr>
          <p:cNvPr id="3" name="Content Placeholder 2">
            <a:extLst>
              <a:ext uri="{FF2B5EF4-FFF2-40B4-BE49-F238E27FC236}">
                <a16:creationId xmlns:a16="http://schemas.microsoft.com/office/drawing/2014/main" id="{48C60378-508D-4554-A704-5D3CFCE8D21F}"/>
              </a:ext>
            </a:extLst>
          </p:cNvPr>
          <p:cNvSpPr>
            <a:spLocks noGrp="1"/>
          </p:cNvSpPr>
          <p:nvPr>
            <p:ph idx="1"/>
          </p:nvPr>
        </p:nvSpPr>
        <p:spPr/>
        <p:txBody>
          <a:bodyPr>
            <a:normAutofit/>
          </a:bodyPr>
          <a:lstStyle/>
          <a:p>
            <a:r>
              <a:rPr lang="en-US" sz="4400" dirty="0"/>
              <a:t>In the elliptical orbit of a planet, Kepler proposed that which object is located at the focus of the ellipse?</a:t>
            </a:r>
          </a:p>
        </p:txBody>
      </p:sp>
    </p:spTree>
    <p:extLst>
      <p:ext uri="{BB962C8B-B14F-4D97-AF65-F5344CB8AC3E}">
        <p14:creationId xmlns:p14="http://schemas.microsoft.com/office/powerpoint/2010/main" val="18821110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89264-C094-4D7D-9C87-91180025F349}"/>
              </a:ext>
            </a:extLst>
          </p:cNvPr>
          <p:cNvSpPr>
            <a:spLocks noGrp="1"/>
          </p:cNvSpPr>
          <p:nvPr>
            <p:ph type="title"/>
          </p:nvPr>
        </p:nvSpPr>
        <p:spPr/>
        <p:txBody>
          <a:bodyPr/>
          <a:lstStyle/>
          <a:p>
            <a:r>
              <a:rPr lang="en-US" dirty="0"/>
              <a:t>RQA 32</a:t>
            </a:r>
          </a:p>
        </p:txBody>
      </p:sp>
      <p:sp>
        <p:nvSpPr>
          <p:cNvPr id="3" name="Content Placeholder 2">
            <a:extLst>
              <a:ext uri="{FF2B5EF4-FFF2-40B4-BE49-F238E27FC236}">
                <a16:creationId xmlns:a16="http://schemas.microsoft.com/office/drawing/2014/main" id="{357431B4-68AA-4B1B-8B1A-23A9EDCB2827}"/>
              </a:ext>
            </a:extLst>
          </p:cNvPr>
          <p:cNvSpPr>
            <a:spLocks noGrp="1"/>
          </p:cNvSpPr>
          <p:nvPr>
            <p:ph idx="1"/>
          </p:nvPr>
        </p:nvSpPr>
        <p:spPr/>
        <p:txBody>
          <a:bodyPr>
            <a:normAutofit/>
          </a:bodyPr>
          <a:lstStyle/>
          <a:p>
            <a:r>
              <a:rPr lang="en-US" sz="4400" dirty="0"/>
              <a:t>The Sun</a:t>
            </a:r>
          </a:p>
        </p:txBody>
      </p:sp>
    </p:spTree>
    <p:extLst>
      <p:ext uri="{BB962C8B-B14F-4D97-AF65-F5344CB8AC3E}">
        <p14:creationId xmlns:p14="http://schemas.microsoft.com/office/powerpoint/2010/main" val="22448543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EDF3-E6CD-4EED-ADCA-96A30AD4E9BF}"/>
              </a:ext>
            </a:extLst>
          </p:cNvPr>
          <p:cNvSpPr>
            <a:spLocks noGrp="1"/>
          </p:cNvSpPr>
          <p:nvPr>
            <p:ph type="title"/>
          </p:nvPr>
        </p:nvSpPr>
        <p:spPr/>
        <p:txBody>
          <a:bodyPr/>
          <a:lstStyle/>
          <a:p>
            <a:r>
              <a:rPr lang="en-US" dirty="0"/>
              <a:t>RQ #33</a:t>
            </a:r>
          </a:p>
        </p:txBody>
      </p:sp>
      <p:sp>
        <p:nvSpPr>
          <p:cNvPr id="3" name="Content Placeholder 2">
            <a:extLst>
              <a:ext uri="{FF2B5EF4-FFF2-40B4-BE49-F238E27FC236}">
                <a16:creationId xmlns:a16="http://schemas.microsoft.com/office/drawing/2014/main" id="{48E7F57C-93ED-4750-AEEB-EA54C2D029D0}"/>
              </a:ext>
            </a:extLst>
          </p:cNvPr>
          <p:cNvSpPr>
            <a:spLocks noGrp="1"/>
          </p:cNvSpPr>
          <p:nvPr>
            <p:ph idx="1"/>
          </p:nvPr>
        </p:nvSpPr>
        <p:spPr/>
        <p:txBody>
          <a:bodyPr/>
          <a:lstStyle/>
          <a:p>
            <a:r>
              <a:rPr lang="en-US" sz="4400" dirty="0"/>
              <a:t>Why were </a:t>
            </a:r>
            <a:r>
              <a:rPr lang="en-US" sz="4400" dirty="0" err="1"/>
              <a:t>Tycho's</a:t>
            </a:r>
            <a:r>
              <a:rPr lang="en-US" sz="4400" dirty="0"/>
              <a:t> observations important for the development of astronomy?</a:t>
            </a:r>
          </a:p>
          <a:p>
            <a:endParaRPr lang="en-US" dirty="0"/>
          </a:p>
        </p:txBody>
      </p:sp>
    </p:spTree>
    <p:extLst>
      <p:ext uri="{BB962C8B-B14F-4D97-AF65-F5344CB8AC3E}">
        <p14:creationId xmlns:p14="http://schemas.microsoft.com/office/powerpoint/2010/main" val="23025269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2E10-449A-42E9-BBDF-BE7E81AB2620}"/>
              </a:ext>
            </a:extLst>
          </p:cNvPr>
          <p:cNvSpPr>
            <a:spLocks noGrp="1"/>
          </p:cNvSpPr>
          <p:nvPr>
            <p:ph type="title"/>
          </p:nvPr>
        </p:nvSpPr>
        <p:spPr/>
        <p:txBody>
          <a:bodyPr/>
          <a:lstStyle/>
          <a:p>
            <a:r>
              <a:rPr lang="en-US" dirty="0"/>
              <a:t>RQA 33</a:t>
            </a:r>
          </a:p>
        </p:txBody>
      </p:sp>
      <p:sp>
        <p:nvSpPr>
          <p:cNvPr id="3" name="Content Placeholder 2">
            <a:extLst>
              <a:ext uri="{FF2B5EF4-FFF2-40B4-BE49-F238E27FC236}">
                <a16:creationId xmlns:a16="http://schemas.microsoft.com/office/drawing/2014/main" id="{5799E7D8-C292-4EBF-A5BB-9D06BD048563}"/>
              </a:ext>
            </a:extLst>
          </p:cNvPr>
          <p:cNvSpPr>
            <a:spLocks noGrp="1"/>
          </p:cNvSpPr>
          <p:nvPr>
            <p:ph idx="1"/>
          </p:nvPr>
        </p:nvSpPr>
        <p:spPr/>
        <p:txBody>
          <a:bodyPr>
            <a:normAutofit/>
          </a:bodyPr>
          <a:lstStyle/>
          <a:p>
            <a:r>
              <a:rPr lang="en-US" sz="4400" dirty="0"/>
              <a:t>They allowed Kepler to discover his laws of Motion</a:t>
            </a:r>
          </a:p>
        </p:txBody>
      </p:sp>
    </p:spTree>
    <p:extLst>
      <p:ext uri="{BB962C8B-B14F-4D97-AF65-F5344CB8AC3E}">
        <p14:creationId xmlns:p14="http://schemas.microsoft.com/office/powerpoint/2010/main" val="11459427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9D94C-E93C-47ED-8B77-DDD7D5056440}"/>
              </a:ext>
            </a:extLst>
          </p:cNvPr>
          <p:cNvSpPr>
            <a:spLocks noGrp="1"/>
          </p:cNvSpPr>
          <p:nvPr>
            <p:ph type="title"/>
          </p:nvPr>
        </p:nvSpPr>
        <p:spPr/>
        <p:txBody>
          <a:bodyPr/>
          <a:lstStyle/>
          <a:p>
            <a:r>
              <a:rPr lang="en-US" dirty="0"/>
              <a:t>RQ #34</a:t>
            </a:r>
          </a:p>
        </p:txBody>
      </p:sp>
      <p:sp>
        <p:nvSpPr>
          <p:cNvPr id="3" name="Content Placeholder 2">
            <a:extLst>
              <a:ext uri="{FF2B5EF4-FFF2-40B4-BE49-F238E27FC236}">
                <a16:creationId xmlns:a16="http://schemas.microsoft.com/office/drawing/2014/main" id="{69C017FB-4CBC-465F-B7DE-FD5A18926BD8}"/>
              </a:ext>
            </a:extLst>
          </p:cNvPr>
          <p:cNvSpPr>
            <a:spLocks noGrp="1"/>
          </p:cNvSpPr>
          <p:nvPr>
            <p:ph idx="1"/>
          </p:nvPr>
        </p:nvSpPr>
        <p:spPr/>
        <p:txBody>
          <a:bodyPr/>
          <a:lstStyle/>
          <a:p>
            <a:r>
              <a:rPr lang="en-US" sz="4400" dirty="0"/>
              <a:t>What instrument allowed Galileo to make observations that others were unable to make?</a:t>
            </a:r>
          </a:p>
          <a:p>
            <a:endParaRPr lang="en-US" dirty="0"/>
          </a:p>
        </p:txBody>
      </p:sp>
    </p:spTree>
    <p:extLst>
      <p:ext uri="{BB962C8B-B14F-4D97-AF65-F5344CB8AC3E}">
        <p14:creationId xmlns:p14="http://schemas.microsoft.com/office/powerpoint/2010/main" val="38256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#3</a:t>
            </a:r>
          </a:p>
        </p:txBody>
      </p:sp>
      <p:sp>
        <p:nvSpPr>
          <p:cNvPr id="3" name="Content Placeholder 2"/>
          <p:cNvSpPr>
            <a:spLocks noGrp="1"/>
          </p:cNvSpPr>
          <p:nvPr>
            <p:ph idx="1"/>
          </p:nvPr>
        </p:nvSpPr>
        <p:spPr/>
        <p:txBody>
          <a:bodyPr>
            <a:normAutofit/>
          </a:bodyPr>
          <a:lstStyle/>
          <a:p>
            <a:r>
              <a:rPr lang="en-US" sz="4800" dirty="0"/>
              <a:t>According to Einstein’s theory of relativity what causes the curvature of space time?</a:t>
            </a:r>
          </a:p>
        </p:txBody>
      </p:sp>
    </p:spTree>
    <p:extLst>
      <p:ext uri="{BB962C8B-B14F-4D97-AF65-F5344CB8AC3E}">
        <p14:creationId xmlns:p14="http://schemas.microsoft.com/office/powerpoint/2010/main" val="538791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47BF-7901-4D9D-BA52-8C4DAA36A5FF}"/>
              </a:ext>
            </a:extLst>
          </p:cNvPr>
          <p:cNvSpPr>
            <a:spLocks noGrp="1"/>
          </p:cNvSpPr>
          <p:nvPr>
            <p:ph type="title"/>
          </p:nvPr>
        </p:nvSpPr>
        <p:spPr/>
        <p:txBody>
          <a:bodyPr/>
          <a:lstStyle/>
          <a:p>
            <a:r>
              <a:rPr lang="en-US" dirty="0"/>
              <a:t>RQA 34</a:t>
            </a:r>
          </a:p>
        </p:txBody>
      </p:sp>
      <p:sp>
        <p:nvSpPr>
          <p:cNvPr id="3" name="Content Placeholder 2">
            <a:extLst>
              <a:ext uri="{FF2B5EF4-FFF2-40B4-BE49-F238E27FC236}">
                <a16:creationId xmlns:a16="http://schemas.microsoft.com/office/drawing/2014/main" id="{B1E7D234-744E-4CDE-A070-E04DAFAC7658}"/>
              </a:ext>
            </a:extLst>
          </p:cNvPr>
          <p:cNvSpPr>
            <a:spLocks noGrp="1"/>
          </p:cNvSpPr>
          <p:nvPr>
            <p:ph idx="1"/>
          </p:nvPr>
        </p:nvSpPr>
        <p:spPr/>
        <p:txBody>
          <a:bodyPr>
            <a:normAutofit/>
          </a:bodyPr>
          <a:lstStyle/>
          <a:p>
            <a:r>
              <a:rPr lang="en-US" sz="4400" dirty="0"/>
              <a:t>Telescope</a:t>
            </a:r>
          </a:p>
        </p:txBody>
      </p:sp>
    </p:spTree>
    <p:extLst>
      <p:ext uri="{BB962C8B-B14F-4D97-AF65-F5344CB8AC3E}">
        <p14:creationId xmlns:p14="http://schemas.microsoft.com/office/powerpoint/2010/main" val="37039793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8B5DF-4F71-4149-9A08-40174FA3F993}"/>
              </a:ext>
            </a:extLst>
          </p:cNvPr>
          <p:cNvSpPr>
            <a:spLocks noGrp="1"/>
          </p:cNvSpPr>
          <p:nvPr>
            <p:ph type="title"/>
          </p:nvPr>
        </p:nvSpPr>
        <p:spPr/>
        <p:txBody>
          <a:bodyPr/>
          <a:lstStyle/>
          <a:p>
            <a:r>
              <a:rPr lang="en-US" dirty="0"/>
              <a:t>RQ #35</a:t>
            </a:r>
          </a:p>
        </p:txBody>
      </p:sp>
      <p:sp>
        <p:nvSpPr>
          <p:cNvPr id="3" name="Content Placeholder 2">
            <a:extLst>
              <a:ext uri="{FF2B5EF4-FFF2-40B4-BE49-F238E27FC236}">
                <a16:creationId xmlns:a16="http://schemas.microsoft.com/office/drawing/2014/main" id="{517A22A4-0FCD-43AD-BA09-4D925889BE63}"/>
              </a:ext>
            </a:extLst>
          </p:cNvPr>
          <p:cNvSpPr>
            <a:spLocks noGrp="1"/>
          </p:cNvSpPr>
          <p:nvPr>
            <p:ph idx="1"/>
          </p:nvPr>
        </p:nvSpPr>
        <p:spPr/>
        <p:txBody>
          <a:bodyPr/>
          <a:lstStyle/>
          <a:p>
            <a:r>
              <a:rPr lang="en-US" sz="4400" dirty="0"/>
              <a:t>Kepler proposed that planets follow what sort of path?</a:t>
            </a:r>
          </a:p>
          <a:p>
            <a:endParaRPr lang="en-US" dirty="0"/>
          </a:p>
        </p:txBody>
      </p:sp>
    </p:spTree>
    <p:extLst>
      <p:ext uri="{BB962C8B-B14F-4D97-AF65-F5344CB8AC3E}">
        <p14:creationId xmlns:p14="http://schemas.microsoft.com/office/powerpoint/2010/main" val="18968241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681E5-4553-446F-85CE-5214DBB822B5}"/>
              </a:ext>
            </a:extLst>
          </p:cNvPr>
          <p:cNvSpPr>
            <a:spLocks noGrp="1"/>
          </p:cNvSpPr>
          <p:nvPr>
            <p:ph type="title"/>
          </p:nvPr>
        </p:nvSpPr>
        <p:spPr/>
        <p:txBody>
          <a:bodyPr/>
          <a:lstStyle/>
          <a:p>
            <a:r>
              <a:rPr lang="en-US" dirty="0"/>
              <a:t>RQA 35</a:t>
            </a:r>
          </a:p>
        </p:txBody>
      </p:sp>
      <p:sp>
        <p:nvSpPr>
          <p:cNvPr id="3" name="Content Placeholder 2">
            <a:extLst>
              <a:ext uri="{FF2B5EF4-FFF2-40B4-BE49-F238E27FC236}">
                <a16:creationId xmlns:a16="http://schemas.microsoft.com/office/drawing/2014/main" id="{E28C5A2C-67A2-4695-BE36-56DA6E449F17}"/>
              </a:ext>
            </a:extLst>
          </p:cNvPr>
          <p:cNvSpPr>
            <a:spLocks noGrp="1"/>
          </p:cNvSpPr>
          <p:nvPr>
            <p:ph idx="1"/>
          </p:nvPr>
        </p:nvSpPr>
        <p:spPr/>
        <p:txBody>
          <a:bodyPr>
            <a:normAutofit/>
          </a:bodyPr>
          <a:lstStyle/>
          <a:p>
            <a:r>
              <a:rPr lang="en-US" sz="4800" dirty="0"/>
              <a:t>Elliptical</a:t>
            </a:r>
          </a:p>
        </p:txBody>
      </p:sp>
    </p:spTree>
    <p:extLst>
      <p:ext uri="{BB962C8B-B14F-4D97-AF65-F5344CB8AC3E}">
        <p14:creationId xmlns:p14="http://schemas.microsoft.com/office/powerpoint/2010/main" val="17392895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494B-91A1-4FD0-808C-A0F8D035FFD2}"/>
              </a:ext>
            </a:extLst>
          </p:cNvPr>
          <p:cNvSpPr>
            <a:spLocks noGrp="1"/>
          </p:cNvSpPr>
          <p:nvPr>
            <p:ph type="title"/>
          </p:nvPr>
        </p:nvSpPr>
        <p:spPr/>
        <p:txBody>
          <a:bodyPr/>
          <a:lstStyle/>
          <a:p>
            <a:r>
              <a:rPr lang="en-US" dirty="0"/>
              <a:t>RQ #36</a:t>
            </a:r>
          </a:p>
        </p:txBody>
      </p:sp>
      <p:sp>
        <p:nvSpPr>
          <p:cNvPr id="6" name="Rectangle 3">
            <a:extLst>
              <a:ext uri="{FF2B5EF4-FFF2-40B4-BE49-F238E27FC236}">
                <a16:creationId xmlns:a16="http://schemas.microsoft.com/office/drawing/2014/main" id="{D16947E6-9FD0-44AF-A376-09B8EAF7ECDD}"/>
              </a:ext>
            </a:extLst>
          </p:cNvPr>
          <p:cNvSpPr>
            <a:spLocks noGrp="1" noChangeArrowheads="1"/>
          </p:cNvSpPr>
          <p:nvPr>
            <p:ph idx="1"/>
          </p:nvPr>
        </p:nvSpPr>
        <p:spPr bwMode="auto">
          <a:xfrm>
            <a:off x="480645" y="1444467"/>
            <a:ext cx="1123070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True or False</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Some ancient structures like Stonehenge and the Bighorn medicine wheel have been discovered to be a sort of giant calendar because they align with the stars on a nightly basis</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0903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7DF45-F8F8-46BC-91AB-35267F478CD0}"/>
              </a:ext>
            </a:extLst>
          </p:cNvPr>
          <p:cNvSpPr>
            <a:spLocks noGrp="1"/>
          </p:cNvSpPr>
          <p:nvPr>
            <p:ph type="title"/>
          </p:nvPr>
        </p:nvSpPr>
        <p:spPr/>
        <p:txBody>
          <a:bodyPr/>
          <a:lstStyle/>
          <a:p>
            <a:r>
              <a:rPr lang="en-US" dirty="0"/>
              <a:t>RQA 36</a:t>
            </a:r>
          </a:p>
        </p:txBody>
      </p:sp>
      <p:sp>
        <p:nvSpPr>
          <p:cNvPr id="3" name="Content Placeholder 2">
            <a:extLst>
              <a:ext uri="{FF2B5EF4-FFF2-40B4-BE49-F238E27FC236}">
                <a16:creationId xmlns:a16="http://schemas.microsoft.com/office/drawing/2014/main" id="{02CA3C4C-E552-4BC0-AFA3-5794BFB09A7D}"/>
              </a:ext>
            </a:extLst>
          </p:cNvPr>
          <p:cNvSpPr>
            <a:spLocks noGrp="1"/>
          </p:cNvSpPr>
          <p:nvPr>
            <p:ph idx="1"/>
          </p:nvPr>
        </p:nvSpPr>
        <p:spPr/>
        <p:txBody>
          <a:bodyPr>
            <a:normAutofit/>
          </a:bodyPr>
          <a:lstStyle/>
          <a:p>
            <a:r>
              <a:rPr lang="en-US" sz="4400" dirty="0"/>
              <a:t>False</a:t>
            </a:r>
          </a:p>
          <a:p>
            <a:r>
              <a:rPr lang="en-US" sz="4400" dirty="0"/>
              <a:t>The alignment with the Sun during the summer solstice</a:t>
            </a:r>
          </a:p>
        </p:txBody>
      </p:sp>
    </p:spTree>
    <p:extLst>
      <p:ext uri="{BB962C8B-B14F-4D97-AF65-F5344CB8AC3E}">
        <p14:creationId xmlns:p14="http://schemas.microsoft.com/office/powerpoint/2010/main" val="6445083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B797-F0E5-4F61-A05F-739242EAB61E}"/>
              </a:ext>
            </a:extLst>
          </p:cNvPr>
          <p:cNvSpPr>
            <a:spLocks noGrp="1"/>
          </p:cNvSpPr>
          <p:nvPr>
            <p:ph type="title"/>
          </p:nvPr>
        </p:nvSpPr>
        <p:spPr/>
        <p:txBody>
          <a:bodyPr/>
          <a:lstStyle/>
          <a:p>
            <a:r>
              <a:rPr lang="en-US" dirty="0"/>
              <a:t>RQ #37</a:t>
            </a:r>
          </a:p>
        </p:txBody>
      </p:sp>
      <p:sp>
        <p:nvSpPr>
          <p:cNvPr id="3" name="Content Placeholder 2">
            <a:extLst>
              <a:ext uri="{FF2B5EF4-FFF2-40B4-BE49-F238E27FC236}">
                <a16:creationId xmlns:a16="http://schemas.microsoft.com/office/drawing/2014/main" id="{491E4406-5C19-4D25-9EF9-C958FE435CF2}"/>
              </a:ext>
            </a:extLst>
          </p:cNvPr>
          <p:cNvSpPr>
            <a:spLocks noGrp="1"/>
          </p:cNvSpPr>
          <p:nvPr>
            <p:ph idx="1"/>
          </p:nvPr>
        </p:nvSpPr>
        <p:spPr/>
        <p:txBody>
          <a:bodyPr/>
          <a:lstStyle/>
          <a:p>
            <a:r>
              <a:rPr lang="en-US" sz="4400" dirty="0"/>
              <a:t>In Ptolemy’s model of the solar system, what was he trying to account for and explain?</a:t>
            </a:r>
          </a:p>
          <a:p>
            <a:endParaRPr lang="en-US" dirty="0"/>
          </a:p>
        </p:txBody>
      </p:sp>
    </p:spTree>
    <p:extLst>
      <p:ext uri="{BB962C8B-B14F-4D97-AF65-F5344CB8AC3E}">
        <p14:creationId xmlns:p14="http://schemas.microsoft.com/office/powerpoint/2010/main" val="7806504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A91F-B63A-4329-A1FB-0007F38A23E9}"/>
              </a:ext>
            </a:extLst>
          </p:cNvPr>
          <p:cNvSpPr>
            <a:spLocks noGrp="1"/>
          </p:cNvSpPr>
          <p:nvPr>
            <p:ph type="title"/>
          </p:nvPr>
        </p:nvSpPr>
        <p:spPr/>
        <p:txBody>
          <a:bodyPr/>
          <a:lstStyle/>
          <a:p>
            <a:r>
              <a:rPr lang="en-US" dirty="0"/>
              <a:t>RQA 37</a:t>
            </a:r>
          </a:p>
        </p:txBody>
      </p:sp>
      <p:sp>
        <p:nvSpPr>
          <p:cNvPr id="3" name="Content Placeholder 2">
            <a:extLst>
              <a:ext uri="{FF2B5EF4-FFF2-40B4-BE49-F238E27FC236}">
                <a16:creationId xmlns:a16="http://schemas.microsoft.com/office/drawing/2014/main" id="{3F145B46-3383-4DFD-A077-CA7FC8A210C6}"/>
              </a:ext>
            </a:extLst>
          </p:cNvPr>
          <p:cNvSpPr>
            <a:spLocks noGrp="1"/>
          </p:cNvSpPr>
          <p:nvPr>
            <p:ph idx="1"/>
          </p:nvPr>
        </p:nvSpPr>
        <p:spPr/>
        <p:txBody>
          <a:bodyPr>
            <a:normAutofit/>
          </a:bodyPr>
          <a:lstStyle/>
          <a:p>
            <a:r>
              <a:rPr lang="en-US" sz="4400" dirty="0"/>
              <a:t>Retrograde Motion</a:t>
            </a:r>
          </a:p>
        </p:txBody>
      </p:sp>
    </p:spTree>
    <p:extLst>
      <p:ext uri="{BB962C8B-B14F-4D97-AF65-F5344CB8AC3E}">
        <p14:creationId xmlns:p14="http://schemas.microsoft.com/office/powerpoint/2010/main" val="8590623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1CBF-4F50-4626-BC7C-83C541A99954}"/>
              </a:ext>
            </a:extLst>
          </p:cNvPr>
          <p:cNvSpPr>
            <a:spLocks noGrp="1"/>
          </p:cNvSpPr>
          <p:nvPr>
            <p:ph type="title"/>
          </p:nvPr>
        </p:nvSpPr>
        <p:spPr/>
        <p:txBody>
          <a:bodyPr/>
          <a:lstStyle/>
          <a:p>
            <a:r>
              <a:rPr lang="en-US" dirty="0"/>
              <a:t>RQ #38</a:t>
            </a:r>
          </a:p>
        </p:txBody>
      </p:sp>
      <p:sp>
        <p:nvSpPr>
          <p:cNvPr id="3" name="Content Placeholder 2">
            <a:extLst>
              <a:ext uri="{FF2B5EF4-FFF2-40B4-BE49-F238E27FC236}">
                <a16:creationId xmlns:a16="http://schemas.microsoft.com/office/drawing/2014/main" id="{6385A651-4009-412C-971F-999804666D2F}"/>
              </a:ext>
            </a:extLst>
          </p:cNvPr>
          <p:cNvSpPr>
            <a:spLocks noGrp="1"/>
          </p:cNvSpPr>
          <p:nvPr>
            <p:ph idx="1"/>
          </p:nvPr>
        </p:nvSpPr>
        <p:spPr/>
        <p:txBody>
          <a:bodyPr/>
          <a:lstStyle/>
          <a:p>
            <a:r>
              <a:rPr lang="en-US" sz="4400" dirty="0"/>
              <a:t>In Ptolemy’s model of the solar system, what were the paths of the planet called?</a:t>
            </a:r>
          </a:p>
          <a:p>
            <a:endParaRPr lang="en-US" dirty="0"/>
          </a:p>
        </p:txBody>
      </p:sp>
    </p:spTree>
    <p:extLst>
      <p:ext uri="{BB962C8B-B14F-4D97-AF65-F5344CB8AC3E}">
        <p14:creationId xmlns:p14="http://schemas.microsoft.com/office/powerpoint/2010/main" val="23139677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496D-04F4-4979-B514-FBF254A69BA6}"/>
              </a:ext>
            </a:extLst>
          </p:cNvPr>
          <p:cNvSpPr>
            <a:spLocks noGrp="1"/>
          </p:cNvSpPr>
          <p:nvPr>
            <p:ph type="title"/>
          </p:nvPr>
        </p:nvSpPr>
        <p:spPr/>
        <p:txBody>
          <a:bodyPr/>
          <a:lstStyle/>
          <a:p>
            <a:r>
              <a:rPr lang="en-US" dirty="0"/>
              <a:t>RQA 38</a:t>
            </a:r>
          </a:p>
        </p:txBody>
      </p:sp>
      <p:sp>
        <p:nvSpPr>
          <p:cNvPr id="3" name="Content Placeholder 2">
            <a:extLst>
              <a:ext uri="{FF2B5EF4-FFF2-40B4-BE49-F238E27FC236}">
                <a16:creationId xmlns:a16="http://schemas.microsoft.com/office/drawing/2014/main" id="{24F193BE-BDB0-42AE-9F7C-AD23A04EA0A2}"/>
              </a:ext>
            </a:extLst>
          </p:cNvPr>
          <p:cNvSpPr>
            <a:spLocks noGrp="1"/>
          </p:cNvSpPr>
          <p:nvPr>
            <p:ph idx="1"/>
          </p:nvPr>
        </p:nvSpPr>
        <p:spPr/>
        <p:txBody>
          <a:bodyPr>
            <a:normAutofit/>
          </a:bodyPr>
          <a:lstStyle/>
          <a:p>
            <a:r>
              <a:rPr lang="en-US" sz="4800" dirty="0"/>
              <a:t>Deferent and Epicycle</a:t>
            </a:r>
          </a:p>
        </p:txBody>
      </p:sp>
    </p:spTree>
    <p:extLst>
      <p:ext uri="{BB962C8B-B14F-4D97-AF65-F5344CB8AC3E}">
        <p14:creationId xmlns:p14="http://schemas.microsoft.com/office/powerpoint/2010/main" val="1730813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0E50-ABE1-4B54-9EDF-C0A99DB6452A}"/>
              </a:ext>
            </a:extLst>
          </p:cNvPr>
          <p:cNvSpPr>
            <a:spLocks noGrp="1"/>
          </p:cNvSpPr>
          <p:nvPr>
            <p:ph type="title"/>
          </p:nvPr>
        </p:nvSpPr>
        <p:spPr/>
        <p:txBody>
          <a:bodyPr/>
          <a:lstStyle/>
          <a:p>
            <a:r>
              <a:rPr lang="en-US" dirty="0"/>
              <a:t>RQ #39</a:t>
            </a:r>
          </a:p>
        </p:txBody>
      </p:sp>
      <p:sp>
        <p:nvSpPr>
          <p:cNvPr id="3" name="Content Placeholder 2">
            <a:extLst>
              <a:ext uri="{FF2B5EF4-FFF2-40B4-BE49-F238E27FC236}">
                <a16:creationId xmlns:a16="http://schemas.microsoft.com/office/drawing/2014/main" id="{676CE10F-20EE-4383-8FED-B30EC2271A22}"/>
              </a:ext>
            </a:extLst>
          </p:cNvPr>
          <p:cNvSpPr>
            <a:spLocks noGrp="1"/>
          </p:cNvSpPr>
          <p:nvPr>
            <p:ph idx="1"/>
          </p:nvPr>
        </p:nvSpPr>
        <p:spPr/>
        <p:txBody>
          <a:bodyPr/>
          <a:lstStyle/>
          <a:p>
            <a:r>
              <a:rPr lang="en-US" sz="4000" dirty="0"/>
              <a:t>True or False</a:t>
            </a:r>
          </a:p>
          <a:p>
            <a:r>
              <a:rPr lang="en-US" sz="4000" dirty="0"/>
              <a:t>Eratosthenes made a significant contribution to astronomy by measuring the altitude of the Sun in two different cities. Using these measurements and geometry, he was able to calculate the distance to the Sun</a:t>
            </a:r>
          </a:p>
          <a:p>
            <a:endParaRPr lang="en-US" dirty="0"/>
          </a:p>
        </p:txBody>
      </p:sp>
    </p:spTree>
    <p:extLst>
      <p:ext uri="{BB962C8B-B14F-4D97-AF65-F5344CB8AC3E}">
        <p14:creationId xmlns:p14="http://schemas.microsoft.com/office/powerpoint/2010/main" val="310942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BADF-5DD5-4C5D-B398-442DEFA63649}"/>
              </a:ext>
            </a:extLst>
          </p:cNvPr>
          <p:cNvSpPr>
            <a:spLocks noGrp="1"/>
          </p:cNvSpPr>
          <p:nvPr>
            <p:ph type="title"/>
          </p:nvPr>
        </p:nvSpPr>
        <p:spPr/>
        <p:txBody>
          <a:bodyPr/>
          <a:lstStyle/>
          <a:p>
            <a:r>
              <a:rPr lang="en-US" dirty="0"/>
              <a:t>RQA 3</a:t>
            </a:r>
          </a:p>
        </p:txBody>
      </p:sp>
      <p:sp>
        <p:nvSpPr>
          <p:cNvPr id="3" name="Content Placeholder 2">
            <a:extLst>
              <a:ext uri="{FF2B5EF4-FFF2-40B4-BE49-F238E27FC236}">
                <a16:creationId xmlns:a16="http://schemas.microsoft.com/office/drawing/2014/main" id="{7232FDEE-7E79-49F7-8720-85FAC4E1614C}"/>
              </a:ext>
            </a:extLst>
          </p:cNvPr>
          <p:cNvSpPr>
            <a:spLocks noGrp="1"/>
          </p:cNvSpPr>
          <p:nvPr>
            <p:ph idx="1"/>
          </p:nvPr>
        </p:nvSpPr>
        <p:spPr/>
        <p:txBody>
          <a:bodyPr>
            <a:normAutofit/>
          </a:bodyPr>
          <a:lstStyle/>
          <a:p>
            <a:r>
              <a:rPr lang="en-US" sz="4000" dirty="0"/>
              <a:t>mass</a:t>
            </a:r>
          </a:p>
        </p:txBody>
      </p:sp>
    </p:spTree>
    <p:extLst>
      <p:ext uri="{BB962C8B-B14F-4D97-AF65-F5344CB8AC3E}">
        <p14:creationId xmlns:p14="http://schemas.microsoft.com/office/powerpoint/2010/main" val="5667628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60F3-FC90-4478-83E7-F8CB3318D27B}"/>
              </a:ext>
            </a:extLst>
          </p:cNvPr>
          <p:cNvSpPr>
            <a:spLocks noGrp="1"/>
          </p:cNvSpPr>
          <p:nvPr>
            <p:ph type="title"/>
          </p:nvPr>
        </p:nvSpPr>
        <p:spPr/>
        <p:txBody>
          <a:bodyPr/>
          <a:lstStyle/>
          <a:p>
            <a:r>
              <a:rPr lang="en-US" dirty="0"/>
              <a:t>RQA 39</a:t>
            </a:r>
          </a:p>
        </p:txBody>
      </p:sp>
      <p:sp>
        <p:nvSpPr>
          <p:cNvPr id="3" name="Content Placeholder 2">
            <a:extLst>
              <a:ext uri="{FF2B5EF4-FFF2-40B4-BE49-F238E27FC236}">
                <a16:creationId xmlns:a16="http://schemas.microsoft.com/office/drawing/2014/main" id="{31354A2D-2668-49AF-A4F1-7097948AF7F0}"/>
              </a:ext>
            </a:extLst>
          </p:cNvPr>
          <p:cNvSpPr>
            <a:spLocks noGrp="1"/>
          </p:cNvSpPr>
          <p:nvPr>
            <p:ph idx="1"/>
          </p:nvPr>
        </p:nvSpPr>
        <p:spPr/>
        <p:txBody>
          <a:bodyPr>
            <a:normAutofit/>
          </a:bodyPr>
          <a:lstStyle/>
          <a:p>
            <a:r>
              <a:rPr lang="en-US" sz="4800" dirty="0"/>
              <a:t>False</a:t>
            </a:r>
          </a:p>
          <a:p>
            <a:r>
              <a:rPr lang="en-US" sz="4800" dirty="0"/>
              <a:t>He calculated the size of the Earth</a:t>
            </a:r>
          </a:p>
        </p:txBody>
      </p:sp>
    </p:spTree>
    <p:extLst>
      <p:ext uri="{BB962C8B-B14F-4D97-AF65-F5344CB8AC3E}">
        <p14:creationId xmlns:p14="http://schemas.microsoft.com/office/powerpoint/2010/main" val="12542431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582C-55BA-4DB7-8D64-F0BCC079DF7C}"/>
              </a:ext>
            </a:extLst>
          </p:cNvPr>
          <p:cNvSpPr>
            <a:spLocks noGrp="1"/>
          </p:cNvSpPr>
          <p:nvPr>
            <p:ph type="title"/>
          </p:nvPr>
        </p:nvSpPr>
        <p:spPr/>
        <p:txBody>
          <a:bodyPr/>
          <a:lstStyle/>
          <a:p>
            <a:r>
              <a:rPr lang="en-US" dirty="0"/>
              <a:t>RQ #40</a:t>
            </a:r>
          </a:p>
        </p:txBody>
      </p:sp>
      <p:sp>
        <p:nvSpPr>
          <p:cNvPr id="3" name="Content Placeholder 2">
            <a:extLst>
              <a:ext uri="{FF2B5EF4-FFF2-40B4-BE49-F238E27FC236}">
                <a16:creationId xmlns:a16="http://schemas.microsoft.com/office/drawing/2014/main" id="{F3C8A1D3-FDCE-4240-873A-B941E215CDBF}"/>
              </a:ext>
            </a:extLst>
          </p:cNvPr>
          <p:cNvSpPr>
            <a:spLocks noGrp="1"/>
          </p:cNvSpPr>
          <p:nvPr>
            <p:ph idx="1"/>
          </p:nvPr>
        </p:nvSpPr>
        <p:spPr/>
        <p:txBody>
          <a:bodyPr/>
          <a:lstStyle/>
          <a:p>
            <a:r>
              <a:rPr lang="en-US" sz="4400" dirty="0"/>
              <a:t>Whose theory was the first accepted heliocentric model?</a:t>
            </a:r>
          </a:p>
          <a:p>
            <a:endParaRPr lang="en-US" dirty="0"/>
          </a:p>
        </p:txBody>
      </p:sp>
    </p:spTree>
    <p:extLst>
      <p:ext uri="{BB962C8B-B14F-4D97-AF65-F5344CB8AC3E}">
        <p14:creationId xmlns:p14="http://schemas.microsoft.com/office/powerpoint/2010/main" val="21739415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B60C-D3AE-421F-9C3C-F6AEE7E960FF}"/>
              </a:ext>
            </a:extLst>
          </p:cNvPr>
          <p:cNvSpPr>
            <a:spLocks noGrp="1"/>
          </p:cNvSpPr>
          <p:nvPr>
            <p:ph type="title"/>
          </p:nvPr>
        </p:nvSpPr>
        <p:spPr/>
        <p:txBody>
          <a:bodyPr/>
          <a:lstStyle/>
          <a:p>
            <a:r>
              <a:rPr lang="en-US" dirty="0"/>
              <a:t>RQA 40</a:t>
            </a:r>
          </a:p>
        </p:txBody>
      </p:sp>
      <p:sp>
        <p:nvSpPr>
          <p:cNvPr id="3" name="Content Placeholder 2">
            <a:extLst>
              <a:ext uri="{FF2B5EF4-FFF2-40B4-BE49-F238E27FC236}">
                <a16:creationId xmlns:a16="http://schemas.microsoft.com/office/drawing/2014/main" id="{790968D7-CE48-4BBF-8726-2D2461DCE5B6}"/>
              </a:ext>
            </a:extLst>
          </p:cNvPr>
          <p:cNvSpPr>
            <a:spLocks noGrp="1"/>
          </p:cNvSpPr>
          <p:nvPr>
            <p:ph idx="1"/>
          </p:nvPr>
        </p:nvSpPr>
        <p:spPr/>
        <p:txBody>
          <a:bodyPr>
            <a:normAutofit/>
          </a:bodyPr>
          <a:lstStyle/>
          <a:p>
            <a:r>
              <a:rPr lang="en-US" sz="6000" dirty="0"/>
              <a:t>Copernicus</a:t>
            </a:r>
          </a:p>
        </p:txBody>
      </p:sp>
    </p:spTree>
    <p:extLst>
      <p:ext uri="{BB962C8B-B14F-4D97-AF65-F5344CB8AC3E}">
        <p14:creationId xmlns:p14="http://schemas.microsoft.com/office/powerpoint/2010/main" val="19298789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7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1CC1-E938-431E-B4D8-62317C446EEF}"/>
              </a:ext>
            </a:extLst>
          </p:cNvPr>
          <p:cNvSpPr>
            <a:spLocks noGrp="1"/>
          </p:cNvSpPr>
          <p:nvPr>
            <p:ph type="title"/>
          </p:nvPr>
        </p:nvSpPr>
        <p:spPr/>
        <p:txBody>
          <a:bodyPr/>
          <a:lstStyle/>
          <a:p>
            <a:r>
              <a:rPr lang="en-US" dirty="0"/>
              <a:t>How Did You Do?</a:t>
            </a:r>
          </a:p>
        </p:txBody>
      </p:sp>
      <p:sp>
        <p:nvSpPr>
          <p:cNvPr id="3" name="Content Placeholder 2">
            <a:extLst>
              <a:ext uri="{FF2B5EF4-FFF2-40B4-BE49-F238E27FC236}">
                <a16:creationId xmlns:a16="http://schemas.microsoft.com/office/drawing/2014/main" id="{B1566BB0-9467-4C23-AE55-25D7B222AA64}"/>
              </a:ext>
            </a:extLst>
          </p:cNvPr>
          <p:cNvSpPr>
            <a:spLocks noGrp="1"/>
          </p:cNvSpPr>
          <p:nvPr>
            <p:ph idx="1"/>
          </p:nvPr>
        </p:nvSpPr>
        <p:spPr/>
        <p:txBody>
          <a:bodyPr/>
          <a:lstStyle/>
          <a:p>
            <a:r>
              <a:rPr lang="en-US" dirty="0"/>
              <a:t>Now it is time for you to organize your study time.</a:t>
            </a:r>
          </a:p>
          <a:p>
            <a:r>
              <a:rPr lang="en-US" dirty="0"/>
              <a:t>Go back over the questions that you missed, reread the question and see why you missed it.</a:t>
            </a:r>
          </a:p>
          <a:p>
            <a:r>
              <a:rPr lang="en-US" dirty="0"/>
              <a:t>Make notes on the one’s you missed to maximize your review time.</a:t>
            </a:r>
          </a:p>
          <a:p>
            <a:endParaRPr lang="en-US" dirty="0"/>
          </a:p>
          <a:p>
            <a:r>
              <a:rPr lang="en-US" dirty="0"/>
              <a:t>Tonight while you review: Go over the review. Go over your Objective Questions, Look back over your quiz.</a:t>
            </a:r>
          </a:p>
        </p:txBody>
      </p:sp>
    </p:spTree>
    <p:extLst>
      <p:ext uri="{BB962C8B-B14F-4D97-AF65-F5344CB8AC3E}">
        <p14:creationId xmlns:p14="http://schemas.microsoft.com/office/powerpoint/2010/main" val="243975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RQ #4</a:t>
            </a:r>
          </a:p>
        </p:txBody>
      </p:sp>
      <p:sp>
        <p:nvSpPr>
          <p:cNvPr id="3" name="Content Placeholder 2"/>
          <p:cNvSpPr>
            <a:spLocks noGrp="1"/>
          </p:cNvSpPr>
          <p:nvPr>
            <p:ph idx="1"/>
          </p:nvPr>
        </p:nvSpPr>
        <p:spPr/>
        <p:txBody>
          <a:bodyPr>
            <a:normAutofit/>
          </a:bodyPr>
          <a:lstStyle/>
          <a:p>
            <a:r>
              <a:rPr lang="en-US" sz="4400" dirty="0"/>
              <a:t>Using Newton’s 3</a:t>
            </a:r>
            <a:r>
              <a:rPr lang="en-US" sz="4400" baseline="30000" dirty="0"/>
              <a:t>rd</a:t>
            </a:r>
            <a:r>
              <a:rPr lang="en-US" sz="4400" dirty="0"/>
              <a:t> Law of equal and opposites, If the Sun pulls on the Earth then what is the “opposite force” in this scenario?</a:t>
            </a:r>
          </a:p>
        </p:txBody>
      </p:sp>
    </p:spTree>
    <p:extLst>
      <p:ext uri="{BB962C8B-B14F-4D97-AF65-F5344CB8AC3E}">
        <p14:creationId xmlns:p14="http://schemas.microsoft.com/office/powerpoint/2010/main" val="3265780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1413</Words>
  <Application>Microsoft Office PowerPoint</Application>
  <PresentationFormat>Widescreen</PresentationFormat>
  <Paragraphs>198</Paragraphs>
  <Slides>83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Calibri</vt:lpstr>
      <vt:lpstr>Calibri Light</vt:lpstr>
      <vt:lpstr>Times New Roman</vt:lpstr>
      <vt:lpstr>Office Theme</vt:lpstr>
      <vt:lpstr>Unit 2 </vt:lpstr>
      <vt:lpstr>Instructions</vt:lpstr>
      <vt:lpstr>RQ #1 </vt:lpstr>
      <vt:lpstr>RQA 1</vt:lpstr>
      <vt:lpstr>RQ #2  </vt:lpstr>
      <vt:lpstr>RQA 2</vt:lpstr>
      <vt:lpstr>RQ #3</vt:lpstr>
      <vt:lpstr>RQA 3</vt:lpstr>
      <vt:lpstr>RQ #4</vt:lpstr>
      <vt:lpstr>RQA 4</vt:lpstr>
      <vt:lpstr>RQ #5</vt:lpstr>
      <vt:lpstr>RQA 5</vt:lpstr>
      <vt:lpstr>RQ #6</vt:lpstr>
      <vt:lpstr>RQA 6</vt:lpstr>
      <vt:lpstr>RQ #7</vt:lpstr>
      <vt:lpstr>RQA 7</vt:lpstr>
      <vt:lpstr>RQ #8 </vt:lpstr>
      <vt:lpstr>RQA 8</vt:lpstr>
      <vt:lpstr>RQ #9</vt:lpstr>
      <vt:lpstr>RQA 9</vt:lpstr>
      <vt:lpstr>RQ #10</vt:lpstr>
      <vt:lpstr>RQA 10</vt:lpstr>
      <vt:lpstr>The diagram illustrates the counterclockwise orbit of Pluto around the Sun.  Which letter indicates the location of where Pluto will experience the greatest gravitational force? </vt:lpstr>
      <vt:lpstr>RQA 11</vt:lpstr>
      <vt:lpstr>The point when a planet is located at the point nearest the Sun is called </vt:lpstr>
      <vt:lpstr>RQA 12</vt:lpstr>
      <vt:lpstr>The diagram illustrates the counterclockwise orbit of Pluto around the Sun.  Which letter indicates the location of where Pluto will have the slowest velocity? </vt:lpstr>
      <vt:lpstr>RQA #13</vt:lpstr>
      <vt:lpstr>RQ #14</vt:lpstr>
      <vt:lpstr>RQA 14</vt:lpstr>
      <vt:lpstr>RQ #15</vt:lpstr>
      <vt:lpstr>RQA # 15</vt:lpstr>
      <vt:lpstr>RQ #16</vt:lpstr>
      <vt:lpstr>RQA 16</vt:lpstr>
      <vt:lpstr>RQ #17</vt:lpstr>
      <vt:lpstr>RQA 17</vt:lpstr>
      <vt:lpstr>RQ #18</vt:lpstr>
      <vt:lpstr>RQA 18</vt:lpstr>
      <vt:lpstr>RQ #19</vt:lpstr>
      <vt:lpstr>RQA 19</vt:lpstr>
      <vt:lpstr>RQ #20</vt:lpstr>
      <vt:lpstr>RQA 20</vt:lpstr>
      <vt:lpstr>RQ #21</vt:lpstr>
      <vt:lpstr>RQA 21</vt:lpstr>
      <vt:lpstr>RQ #22</vt:lpstr>
      <vt:lpstr>RQA 22</vt:lpstr>
      <vt:lpstr>RQ #23</vt:lpstr>
      <vt:lpstr>RQA 23</vt:lpstr>
      <vt:lpstr>RQ #24</vt:lpstr>
      <vt:lpstr>RQA 24</vt:lpstr>
      <vt:lpstr>RQ #25</vt:lpstr>
      <vt:lpstr>RQA 25</vt:lpstr>
      <vt:lpstr>RQ #26</vt:lpstr>
      <vt:lpstr>RQA 26</vt:lpstr>
      <vt:lpstr>RQ #27</vt:lpstr>
      <vt:lpstr>RQA 27</vt:lpstr>
      <vt:lpstr>RQ #28</vt:lpstr>
      <vt:lpstr>RQA 28</vt:lpstr>
      <vt:lpstr>RQ #29</vt:lpstr>
      <vt:lpstr>RQA 29</vt:lpstr>
      <vt:lpstr>RQ #30</vt:lpstr>
      <vt:lpstr>RQA 30</vt:lpstr>
      <vt:lpstr>RQ #31</vt:lpstr>
      <vt:lpstr>RQA 31</vt:lpstr>
      <vt:lpstr>RQ #32</vt:lpstr>
      <vt:lpstr>RQA 32</vt:lpstr>
      <vt:lpstr>RQ #33</vt:lpstr>
      <vt:lpstr>RQA 33</vt:lpstr>
      <vt:lpstr>RQ #34</vt:lpstr>
      <vt:lpstr>RQA 34</vt:lpstr>
      <vt:lpstr>RQ #35</vt:lpstr>
      <vt:lpstr>RQA 35</vt:lpstr>
      <vt:lpstr>RQ #36</vt:lpstr>
      <vt:lpstr>RQA 36</vt:lpstr>
      <vt:lpstr>RQ #37</vt:lpstr>
      <vt:lpstr>RQA 37</vt:lpstr>
      <vt:lpstr>RQ #38</vt:lpstr>
      <vt:lpstr>RQA 38</vt:lpstr>
      <vt:lpstr>RQ #39</vt:lpstr>
      <vt:lpstr>RQA 39</vt:lpstr>
      <vt:lpstr>RQ #40</vt:lpstr>
      <vt:lpstr>RQA 40</vt:lpstr>
      <vt:lpstr>How Did You Do?</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Donna Meeks</dc:creator>
  <cp:lastModifiedBy>Donna Meeks</cp:lastModifiedBy>
  <cp:revision>20</cp:revision>
  <cp:lastPrinted>2018-02-08T00:35:26Z</cp:lastPrinted>
  <dcterms:created xsi:type="dcterms:W3CDTF">2018-02-07T12:29:17Z</dcterms:created>
  <dcterms:modified xsi:type="dcterms:W3CDTF">2019-02-11T14:49:55Z</dcterms:modified>
</cp:coreProperties>
</file>