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71" r:id="rId3"/>
    <p:sldId id="257" r:id="rId4"/>
    <p:sldId id="258" r:id="rId5"/>
    <p:sldId id="267" r:id="rId6"/>
    <p:sldId id="272" r:id="rId7"/>
    <p:sldId id="274" r:id="rId8"/>
    <p:sldId id="275" r:id="rId9"/>
    <p:sldId id="259" r:id="rId10"/>
    <p:sldId id="268" r:id="rId11"/>
    <p:sldId id="261" r:id="rId12"/>
    <p:sldId id="262" r:id="rId13"/>
    <p:sldId id="277" r:id="rId14"/>
    <p:sldId id="269" r:id="rId15"/>
    <p:sldId id="263" r:id="rId16"/>
    <p:sldId id="264" r:id="rId17"/>
    <p:sldId id="276" r:id="rId18"/>
    <p:sldId id="265" r:id="rId19"/>
    <p:sldId id="278" r:id="rId20"/>
    <p:sldId id="279" r:id="rId21"/>
    <p:sldId id="266" r:id="rId22"/>
    <p:sldId id="280" r:id="rId23"/>
    <p:sldId id="281" r:id="rId24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5E60A-442B-4FD6-82EE-A004123B0B5D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A4727-971B-45E8-A2D3-89DFC6D67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35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4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2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5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2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8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3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2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8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5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7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2D91C-F18E-4396-83FB-34B24F7FC68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B858D-1021-43CB-9B14-EA66EC1D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6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PrN7jygu4c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eOuPsJwYu9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tI344TmxN-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ROCKS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SES2b. Relate modern and ancient geologic features to each kind of plate tectonic setting.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0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types of Igneous rocks:</a:t>
            </a:r>
            <a:br>
              <a:rPr lang="en-US" dirty="0"/>
            </a:br>
            <a:r>
              <a:rPr lang="en-US" dirty="0"/>
              <a:t>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extrusive</a:t>
            </a:r>
            <a:r>
              <a:rPr lang="en-US" dirty="0"/>
              <a:t>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intrusive</a:t>
            </a:r>
            <a:b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000" b="1" u="sng" dirty="0"/>
              <a:t>Extrusive</a:t>
            </a:r>
            <a:r>
              <a:rPr lang="en-US" sz="3000" dirty="0"/>
              <a:t> forms </a:t>
            </a:r>
            <a:r>
              <a:rPr lang="en-US" sz="3000" u="sng" dirty="0"/>
              <a:t>outside</a:t>
            </a:r>
            <a:r>
              <a:rPr lang="en-US" sz="3000" dirty="0"/>
              <a:t> the Earth (or </a:t>
            </a:r>
            <a:r>
              <a:rPr lang="en-US" sz="3000" u="sng" dirty="0"/>
              <a:t>on its surface</a:t>
            </a:r>
            <a:r>
              <a:rPr lang="en-US" sz="3000" dirty="0"/>
              <a:t>)</a:t>
            </a:r>
          </a:p>
          <a:p>
            <a:pPr marL="457200" lvl="1" indent="0">
              <a:buNone/>
            </a:pPr>
            <a:r>
              <a:rPr lang="en-US" sz="3000" b="1" u="sng" dirty="0"/>
              <a:t>Intrusive</a:t>
            </a:r>
            <a:r>
              <a:rPr lang="en-US" sz="3000" dirty="0"/>
              <a:t> forms </a:t>
            </a:r>
            <a:r>
              <a:rPr lang="en-US" sz="3000" u="sng" dirty="0"/>
              <a:t>inside</a:t>
            </a:r>
            <a:r>
              <a:rPr lang="en-US" sz="3000" dirty="0"/>
              <a:t> the Earth</a:t>
            </a:r>
          </a:p>
          <a:p>
            <a:pPr marL="457200" lvl="1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200" dirty="0"/>
              <a:t>Typically found in the </a:t>
            </a:r>
            <a:r>
              <a:rPr lang="en-US" sz="3200" b="1" u="sng" dirty="0"/>
              <a:t>middle</a:t>
            </a:r>
            <a:r>
              <a:rPr lang="en-US" sz="3200" dirty="0"/>
              <a:t> of </a:t>
            </a:r>
            <a:r>
              <a:rPr lang="en-US" sz="3200" b="1" u="sng" dirty="0"/>
              <a:t>divergent</a:t>
            </a:r>
            <a:r>
              <a:rPr lang="en-US" sz="3200" dirty="0"/>
              <a:t> plate boundaries and in </a:t>
            </a:r>
            <a:r>
              <a:rPr lang="en-US" sz="3200" b="1" u="sng" dirty="0"/>
              <a:t>oceanic</a:t>
            </a:r>
            <a:r>
              <a:rPr lang="en-US" sz="3200" dirty="0"/>
              <a:t> plates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64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IGNEOUS ROCK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http://youtu.be/PrN7jygu4cQ</a:t>
            </a:r>
            <a:r>
              <a:rPr lang="en-US" dirty="0"/>
              <a:t> (4:15)</a:t>
            </a:r>
          </a:p>
        </p:txBody>
      </p:sp>
    </p:spTree>
    <p:extLst>
      <p:ext uri="{BB962C8B-B14F-4D97-AF65-F5344CB8AC3E}">
        <p14:creationId xmlns:p14="http://schemas.microsoft.com/office/powerpoint/2010/main" val="109671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SEDIMENTARY ROCKS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1" y="1722268"/>
            <a:ext cx="8859327" cy="4989083"/>
          </a:xfrm>
        </p:spPr>
        <p:txBody>
          <a:bodyPr>
            <a:normAutofit/>
          </a:bodyPr>
          <a:lstStyle/>
          <a:p>
            <a:r>
              <a:rPr lang="en-US" sz="3200" dirty="0"/>
              <a:t>Form from </a:t>
            </a:r>
            <a:r>
              <a:rPr lang="en-US" sz="3200" u="sng" dirty="0"/>
              <a:t>deposited</a:t>
            </a:r>
            <a:r>
              <a:rPr lang="en-US" sz="3200" dirty="0"/>
              <a:t> material in </a:t>
            </a:r>
            <a:r>
              <a:rPr lang="en-US" sz="3200" u="sng" dirty="0"/>
              <a:t>bodies of water </a:t>
            </a:r>
            <a:r>
              <a:rPr lang="en-US" sz="3200" dirty="0"/>
              <a:t>through the process of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lithification</a:t>
            </a:r>
          </a:p>
          <a:p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Lithification</a:t>
            </a:r>
            <a:r>
              <a:rPr lang="en-US" sz="3200" dirty="0"/>
              <a:t>:  the </a:t>
            </a:r>
            <a:r>
              <a:rPr lang="en-US" sz="3200" u="sng" dirty="0"/>
              <a:t>physical</a:t>
            </a:r>
            <a:r>
              <a:rPr lang="en-US" sz="3200" dirty="0"/>
              <a:t> and </a:t>
            </a:r>
            <a:r>
              <a:rPr lang="en-US" sz="3200" u="sng" dirty="0"/>
              <a:t>chemical</a:t>
            </a:r>
            <a:r>
              <a:rPr lang="en-US" sz="3200" dirty="0"/>
              <a:t> processes that transform sediments into sedimentary rocks</a:t>
            </a:r>
          </a:p>
          <a:p>
            <a:pPr lvl="1"/>
            <a:r>
              <a:rPr lang="en-US" sz="3000" dirty="0"/>
              <a:t>Begins with </a:t>
            </a:r>
            <a:r>
              <a:rPr lang="en-US" sz="3000" u="sng" dirty="0"/>
              <a:t>compaction</a:t>
            </a:r>
          </a:p>
          <a:p>
            <a:pPr lvl="1"/>
            <a:r>
              <a:rPr lang="en-US" sz="3000" dirty="0"/>
              <a:t>When sediments are buried </a:t>
            </a:r>
            <a:r>
              <a:rPr lang="en-US" sz="3000" u="sng" dirty="0"/>
              <a:t>3-4 km</a:t>
            </a:r>
            <a:r>
              <a:rPr lang="en-US" sz="3000" dirty="0"/>
              <a:t> deep, they will be able to start </a:t>
            </a:r>
            <a:r>
              <a:rPr lang="en-US" sz="3000" u="sng" dirty="0"/>
              <a:t>chemical</a:t>
            </a:r>
            <a:r>
              <a:rPr lang="en-US" sz="3000" dirty="0"/>
              <a:t> and </a:t>
            </a:r>
            <a:r>
              <a:rPr lang="en-US" sz="3000" u="sng" dirty="0"/>
              <a:t>mineral</a:t>
            </a:r>
            <a:r>
              <a:rPr lang="en-US" sz="3000" dirty="0"/>
              <a:t> changes to cause </a:t>
            </a:r>
            <a:r>
              <a:rPr lang="en-US" sz="3000" u="sng" dirty="0"/>
              <a:t>cementation</a:t>
            </a:r>
          </a:p>
          <a:p>
            <a:pPr lvl="1"/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028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Sedimentary Rock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“settling” or from Latin </a:t>
            </a:r>
            <a:r>
              <a:rPr lang="en-US" altLang="en-US" sz="2800" i="1" dirty="0" err="1"/>
              <a:t>sedimentum</a:t>
            </a: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Particles of organic and inorganic material are carried from one place to the next where they are deposited and build up over time. </a:t>
            </a:r>
          </a:p>
          <a:p>
            <a:pPr>
              <a:buFontTx/>
              <a:buNone/>
            </a:pPr>
            <a:r>
              <a:rPr lang="en-US" altLang="en-US" sz="2800" dirty="0"/>
              <a:t>Water reacts with the minerals in the sediments and “cements” the pieces together to form a new rock. Particles can be so tightly pressed together that they are “compacted” into a specific rock.</a:t>
            </a:r>
          </a:p>
          <a:p>
            <a:pPr>
              <a:buFontTx/>
              <a:buNone/>
            </a:pPr>
            <a:r>
              <a:rPr lang="en-US" altLang="en-US" sz="2800" dirty="0"/>
              <a:t>Fossils are most often found in sedimentary rock.</a:t>
            </a:r>
            <a:endParaRPr lang="en-US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8311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Types:  </a:t>
            </a:r>
            <a:r>
              <a:rPr lang="en-US" u="sng" dirty="0"/>
              <a:t>clastic</a:t>
            </a:r>
            <a:r>
              <a:rPr lang="en-US" dirty="0"/>
              <a:t> (coarse-grained, medium grained, and fine-grained), </a:t>
            </a:r>
            <a:r>
              <a:rPr lang="en-US" u="sng" dirty="0"/>
              <a:t>chemical</a:t>
            </a:r>
            <a:r>
              <a:rPr lang="en-US" dirty="0"/>
              <a:t>, </a:t>
            </a:r>
            <a:r>
              <a:rPr lang="en-US" u="sng" dirty="0"/>
              <a:t>organic</a:t>
            </a:r>
            <a:r>
              <a:rPr lang="en-US" dirty="0"/>
              <a:t>, </a:t>
            </a:r>
            <a:r>
              <a:rPr lang="en-US" u="sng" dirty="0"/>
              <a:t>evaporated</a:t>
            </a:r>
          </a:p>
          <a:p>
            <a:endParaRPr lang="en-US" u="sng" dirty="0"/>
          </a:p>
          <a:p>
            <a:r>
              <a:rPr lang="en-US" dirty="0"/>
              <a:t>Found </a:t>
            </a:r>
            <a:r>
              <a:rPr lang="en-US" u="sng" dirty="0"/>
              <a:t>where bodies of water once existed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5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SEDIMENTARY ROCK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1" y="957532"/>
            <a:ext cx="8859327" cy="5753819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Clastic</a:t>
            </a:r>
            <a:r>
              <a:rPr lang="en-US" sz="3200" dirty="0"/>
              <a:t>:  grain size determines this type</a:t>
            </a:r>
          </a:p>
          <a:p>
            <a:pPr lvl="1"/>
            <a:r>
              <a:rPr lang="en-US" sz="3000" b="1" u="sng" dirty="0"/>
              <a:t>Coarse</a:t>
            </a:r>
            <a:r>
              <a:rPr lang="en-US" sz="3000" dirty="0"/>
              <a:t>:  has gravel-sized sediments</a:t>
            </a:r>
          </a:p>
          <a:p>
            <a:pPr lvl="1"/>
            <a:r>
              <a:rPr lang="en-US" sz="3000" b="1" u="sng" dirty="0"/>
              <a:t>Medium</a:t>
            </a:r>
            <a:r>
              <a:rPr lang="en-US" sz="3000" dirty="0"/>
              <a:t>:  has sand-sized sediments</a:t>
            </a:r>
          </a:p>
          <a:p>
            <a:pPr lvl="1"/>
            <a:r>
              <a:rPr lang="en-US" sz="3000" b="1" u="sng" dirty="0"/>
              <a:t>Fine</a:t>
            </a:r>
            <a:r>
              <a:rPr lang="en-US" sz="3000" dirty="0"/>
              <a:t>:  has silt-sized sediments</a:t>
            </a:r>
          </a:p>
          <a:p>
            <a:r>
              <a:rPr lang="en-US" sz="3200" b="1" u="sng" dirty="0"/>
              <a:t>Chemical</a:t>
            </a:r>
            <a:r>
              <a:rPr lang="en-US" sz="3200" dirty="0"/>
              <a:t>:  during chemical weathering, minerals get dissolved and carried into lakes and oceans; as water evaporates, minerals left behind become rocks</a:t>
            </a:r>
          </a:p>
          <a:p>
            <a:r>
              <a:rPr lang="en-US" sz="3200" b="1" u="sng" dirty="0"/>
              <a:t>Evaporation</a:t>
            </a:r>
            <a:r>
              <a:rPr lang="en-US" sz="3200" dirty="0"/>
              <a:t>:  form when water evaporates and leaves minerals</a:t>
            </a:r>
          </a:p>
          <a:p>
            <a:r>
              <a:rPr lang="en-US" sz="3200" b="1" u="sng" dirty="0"/>
              <a:t>Organic</a:t>
            </a:r>
            <a:r>
              <a:rPr lang="en-US" sz="3200" dirty="0"/>
              <a:t>: remains of once-living things</a:t>
            </a:r>
          </a:p>
          <a:p>
            <a:pPr lvl="1"/>
            <a:r>
              <a:rPr lang="en-US" sz="2600" dirty="0"/>
              <a:t>Fossils form this type of rock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38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SEDIMENTARY ROCK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Geology kitchen: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http://youtu.be/eOuPsJwYu9I</a:t>
            </a:r>
            <a:r>
              <a:rPr lang="en-US" dirty="0"/>
              <a:t> (3:59)</a:t>
            </a:r>
          </a:p>
        </p:txBody>
      </p:sp>
    </p:spTree>
    <p:extLst>
      <p:ext uri="{BB962C8B-B14F-4D97-AF65-F5344CB8AC3E}">
        <p14:creationId xmlns:p14="http://schemas.microsoft.com/office/powerpoint/2010/main" val="214754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Metamorphic Rocks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“to change form”</a:t>
            </a:r>
          </a:p>
          <a:p>
            <a:pPr>
              <a:buFontTx/>
              <a:buNone/>
            </a:pPr>
            <a:r>
              <a:rPr lang="en-US" altLang="en-US" dirty="0"/>
              <a:t>May change drastically from the original </a:t>
            </a:r>
            <a:r>
              <a:rPr lang="en-US" altLang="en-US" b="1" i="1" dirty="0"/>
              <a:t>parent</a:t>
            </a:r>
            <a:r>
              <a:rPr lang="en-US" altLang="en-US" dirty="0"/>
              <a:t> rock.</a:t>
            </a:r>
          </a:p>
          <a:p>
            <a:pPr>
              <a:buFontTx/>
              <a:buNone/>
            </a:pPr>
            <a:r>
              <a:rPr lang="en-US" altLang="en-US" dirty="0"/>
              <a:t>Change is due to intense heat and pressure; causes rocks to fold, bend, twist.</a:t>
            </a:r>
          </a:p>
        </p:txBody>
      </p:sp>
    </p:spTree>
    <p:extLst>
      <p:ext uri="{BB962C8B-B14F-4D97-AF65-F5344CB8AC3E}">
        <p14:creationId xmlns:p14="http://schemas.microsoft.com/office/powerpoint/2010/main" val="1497310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METAMORPHIC ROCKS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7" y="914400"/>
            <a:ext cx="8928339" cy="5796951"/>
          </a:xfrm>
        </p:spPr>
        <p:txBody>
          <a:bodyPr>
            <a:norm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Metamorphism</a:t>
            </a:r>
            <a:r>
              <a:rPr lang="en-US" sz="3200" dirty="0"/>
              <a:t>:  </a:t>
            </a:r>
            <a:r>
              <a:rPr lang="en-US" altLang="en-US" sz="3200" dirty="0"/>
              <a:t>change in the </a:t>
            </a:r>
            <a:r>
              <a:rPr lang="en-US" altLang="en-US" sz="3200" u="sng" dirty="0"/>
              <a:t>structure</a:t>
            </a:r>
            <a:r>
              <a:rPr lang="en-US" altLang="en-US" sz="3200" dirty="0"/>
              <a:t> of rock by </a:t>
            </a:r>
            <a:r>
              <a:rPr lang="en-US" altLang="en-US" sz="3200" u="sng" dirty="0"/>
              <a:t>natural</a:t>
            </a:r>
            <a:r>
              <a:rPr lang="en-US" altLang="en-US" sz="3200" dirty="0"/>
              <a:t> agencies, such as </a:t>
            </a:r>
            <a:r>
              <a:rPr lang="en-US" altLang="en-US" sz="3200" u="sng" dirty="0"/>
              <a:t>pressure</a:t>
            </a:r>
            <a:r>
              <a:rPr lang="en-US" altLang="en-US" sz="3200" dirty="0"/>
              <a:t> or </a:t>
            </a:r>
            <a:r>
              <a:rPr lang="en-US" altLang="en-US" sz="3200" u="sng" dirty="0"/>
              <a:t>heat</a:t>
            </a:r>
          </a:p>
          <a:p>
            <a:r>
              <a:rPr lang="en-US" altLang="en-US" sz="3200" dirty="0"/>
              <a:t>So, that means a metamorphic rock is one that has been heated or had pressure put on it</a:t>
            </a:r>
          </a:p>
          <a:p>
            <a:r>
              <a:rPr lang="en-US" altLang="en-US" sz="3200" dirty="0"/>
              <a:t>Where would a rock be heated or had pressure put on it?</a:t>
            </a:r>
          </a:p>
          <a:p>
            <a:pPr lvl="1"/>
            <a:r>
              <a:rPr lang="en-US" altLang="en-US" sz="3000" b="1" u="sng" dirty="0"/>
              <a:t>Near a magma source</a:t>
            </a:r>
          </a:p>
          <a:p>
            <a:pPr lvl="2"/>
            <a:r>
              <a:rPr lang="en-US" altLang="en-US" sz="3000" dirty="0"/>
              <a:t>This would be known as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en-US" altLang="en-US" sz="3000" dirty="0"/>
              <a:t> metamorphism</a:t>
            </a:r>
          </a:p>
          <a:p>
            <a:pPr lvl="1"/>
            <a:r>
              <a:rPr lang="en-US" altLang="en-US" sz="3000" b="1" u="sng" dirty="0"/>
              <a:t>Near a plate boundary</a:t>
            </a:r>
          </a:p>
          <a:p>
            <a:pPr lvl="2"/>
            <a:r>
              <a:rPr lang="en-US" altLang="en-US" sz="3000" dirty="0"/>
              <a:t>This would be known as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</a:t>
            </a:r>
            <a:r>
              <a:rPr lang="en-US" altLang="en-US" sz="3000" dirty="0"/>
              <a:t> metamorphism</a:t>
            </a:r>
          </a:p>
          <a:p>
            <a:pPr lvl="2"/>
            <a:endParaRPr lang="en-US" alt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033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Classification of Metamorphic Rocks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Foliated and Non-foliated</a:t>
            </a:r>
          </a:p>
          <a:p>
            <a:r>
              <a:rPr lang="en-US" altLang="en-US" dirty="0"/>
              <a:t>Foliated-rocks become more compacted and more dense; (Ex. Slate: minerals align in a similar direction; minerals also recrystallize and form bands (Ex. Gneiss: rocks appear to have a layered or banded appearance)</a:t>
            </a:r>
          </a:p>
        </p:txBody>
      </p:sp>
    </p:spTree>
    <p:extLst>
      <p:ext uri="{BB962C8B-B14F-4D97-AF65-F5344CB8AC3E}">
        <p14:creationId xmlns:p14="http://schemas.microsoft.com/office/powerpoint/2010/main" val="304387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3873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/>
              <a:t>The Rock Cycle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4400" dirty="0"/>
              <a:t>A continuous process which causes rock to change over time.</a:t>
            </a:r>
          </a:p>
        </p:txBody>
      </p:sp>
    </p:spTree>
    <p:extLst>
      <p:ext uri="{BB962C8B-B14F-4D97-AF65-F5344CB8AC3E}">
        <p14:creationId xmlns:p14="http://schemas.microsoft.com/office/powerpoint/2010/main" val="2696150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200" dirty="0"/>
              <a:t>Non-foliated—no banded texture, most only contain one mineral (Ex. Calcite), crystals combine to form larger crystals (Ex. Marble)</a:t>
            </a:r>
          </a:p>
        </p:txBody>
      </p:sp>
    </p:spTree>
    <p:extLst>
      <p:ext uri="{BB962C8B-B14F-4D97-AF65-F5344CB8AC3E}">
        <p14:creationId xmlns:p14="http://schemas.microsoft.com/office/powerpoint/2010/main" val="3426262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latin typeface="+mn-lt"/>
              </a:rPr>
              <a:t>METAMORPHIC </a:t>
            </a:r>
            <a:r>
              <a:rPr lang="en-US" b="1" dirty="0">
                <a:latin typeface="+mn-lt"/>
              </a:rPr>
              <a:t>ROCK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Mind Bites:  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http://youtu.be/tI344TmxN-I</a:t>
            </a:r>
            <a:r>
              <a:rPr lang="en-US" dirty="0"/>
              <a:t> (3:59)</a:t>
            </a:r>
          </a:p>
        </p:txBody>
      </p:sp>
    </p:spTree>
    <p:extLst>
      <p:ext uri="{BB962C8B-B14F-4D97-AF65-F5344CB8AC3E}">
        <p14:creationId xmlns:p14="http://schemas.microsoft.com/office/powerpoint/2010/main" val="33025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Erosion and Deposition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Agents of Erosion (wind, water, ice, and gravity)</a:t>
            </a:r>
          </a:p>
          <a:p>
            <a:pPr>
              <a:buFontTx/>
              <a:buNone/>
            </a:pPr>
            <a:r>
              <a:rPr lang="en-US" altLang="en-US" dirty="0"/>
              <a:t>Loss of energy of motion, sediments are dropped (deposited) by that agent</a:t>
            </a:r>
          </a:p>
          <a:p>
            <a:pPr>
              <a:buFontTx/>
              <a:buNone/>
            </a:pPr>
            <a:r>
              <a:rPr lang="en-US" altLang="en-US" dirty="0"/>
              <a:t>Sediments are deposited by size; larger sediments are generally on the bottom</a:t>
            </a:r>
          </a:p>
        </p:txBody>
      </p:sp>
    </p:spTree>
    <p:extLst>
      <p:ext uri="{BB962C8B-B14F-4D97-AF65-F5344CB8AC3E}">
        <p14:creationId xmlns:p14="http://schemas.microsoft.com/office/powerpoint/2010/main" val="309383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Compaction and Cementation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Lithification—turned into stone</a:t>
            </a:r>
          </a:p>
          <a:p>
            <a:r>
              <a:rPr lang="en-US" altLang="en-US" dirty="0"/>
              <a:t>Compaction—squeezing or pushing together of sediments with force</a:t>
            </a:r>
          </a:p>
          <a:p>
            <a:r>
              <a:rPr lang="en-US" altLang="en-US" dirty="0"/>
              <a:t>Cementation—dissolved minerals are deposited in tiny spaces between the sediments creating a glue that binds the sediments together</a:t>
            </a:r>
          </a:p>
        </p:txBody>
      </p:sp>
    </p:spTree>
    <p:extLst>
      <p:ext uri="{BB962C8B-B14F-4D97-AF65-F5344CB8AC3E}">
        <p14:creationId xmlns:p14="http://schemas.microsoft.com/office/powerpoint/2010/main" val="320800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THIS MAY RING A BELL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035170"/>
            <a:ext cx="8824823" cy="563304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3 types of rocks are </a:t>
            </a:r>
            <a:r>
              <a:rPr lang="en-US" sz="3200" b="1" u="sng" dirty="0"/>
              <a:t>igneous</a:t>
            </a:r>
            <a:r>
              <a:rPr lang="en-US" sz="3200" dirty="0"/>
              <a:t>, </a:t>
            </a:r>
            <a:r>
              <a:rPr lang="en-US" sz="3200" b="1" u="sng" dirty="0"/>
              <a:t>sedimentary</a:t>
            </a:r>
            <a:r>
              <a:rPr lang="en-US" sz="3200" dirty="0"/>
              <a:t>, and </a:t>
            </a:r>
            <a:r>
              <a:rPr lang="en-US" sz="3200" b="1" u="sng" dirty="0"/>
              <a:t>metamorphic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u="sng" dirty="0"/>
              <a:t>Igneous</a:t>
            </a:r>
            <a:r>
              <a:rPr lang="en-US" sz="3200" dirty="0"/>
              <a:t> rocks form from the </a:t>
            </a:r>
            <a:r>
              <a:rPr lang="en-US" sz="3200" u="sng" dirty="0"/>
              <a:t>cooling</a:t>
            </a:r>
            <a:r>
              <a:rPr lang="en-US" sz="3200" dirty="0"/>
              <a:t> and </a:t>
            </a:r>
            <a:r>
              <a:rPr lang="en-US" sz="3200" u="sng" dirty="0"/>
              <a:t>solidification</a:t>
            </a:r>
            <a:r>
              <a:rPr lang="en-US" sz="3200" dirty="0"/>
              <a:t> of </a:t>
            </a:r>
            <a:r>
              <a:rPr lang="en-US" sz="3200" u="sng" dirty="0"/>
              <a:t>magma</a:t>
            </a:r>
            <a:r>
              <a:rPr lang="en-US" sz="3200" dirty="0"/>
              <a:t> or </a:t>
            </a:r>
            <a:r>
              <a:rPr lang="en-US" sz="3200" u="sng" dirty="0"/>
              <a:t>lava</a:t>
            </a:r>
          </a:p>
          <a:p>
            <a:endParaRPr lang="en-US" sz="3200" b="1" u="sng" dirty="0"/>
          </a:p>
          <a:p>
            <a:r>
              <a:rPr lang="en-US" sz="3200" b="1" u="sng" dirty="0"/>
              <a:t>Sedimentary</a:t>
            </a:r>
            <a:r>
              <a:rPr lang="en-US" sz="3200" dirty="0"/>
              <a:t> rocks form from </a:t>
            </a:r>
            <a:r>
              <a:rPr lang="en-US" sz="3200" u="sng" dirty="0"/>
              <a:t>deposited material</a:t>
            </a:r>
            <a:r>
              <a:rPr lang="en-US" sz="3200" dirty="0"/>
              <a:t> within </a:t>
            </a:r>
            <a:r>
              <a:rPr lang="en-US" sz="3200" u="sng" dirty="0"/>
              <a:t>bodies of water</a:t>
            </a:r>
          </a:p>
          <a:p>
            <a:pPr marL="0" indent="0">
              <a:buNone/>
            </a:pPr>
            <a:endParaRPr lang="en-US" sz="3200" b="1" u="sng" dirty="0"/>
          </a:p>
          <a:p>
            <a:r>
              <a:rPr lang="en-US" sz="3200" b="1" u="sng" dirty="0"/>
              <a:t>Metamorphic</a:t>
            </a:r>
            <a:r>
              <a:rPr lang="en-US" sz="3200" dirty="0"/>
              <a:t> rocks form from either the </a:t>
            </a:r>
            <a:r>
              <a:rPr lang="en-US" sz="3200" u="sng" dirty="0"/>
              <a:t>heating</a:t>
            </a:r>
            <a:r>
              <a:rPr lang="en-US" sz="3200" dirty="0"/>
              <a:t> </a:t>
            </a:r>
            <a:r>
              <a:rPr lang="en-US" sz="3200" u="sng" dirty="0"/>
              <a:t>up</a:t>
            </a:r>
            <a:r>
              <a:rPr lang="en-US" sz="3200" dirty="0"/>
              <a:t> of a rock or putting it </a:t>
            </a:r>
            <a:r>
              <a:rPr lang="en-US" sz="3200" u="sng" dirty="0"/>
              <a:t>under pressure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174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MAGMA vs. LAVA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7" y="2032986"/>
            <a:ext cx="8867955" cy="4661112"/>
          </a:xfrm>
        </p:spPr>
        <p:txBody>
          <a:bodyPr>
            <a:normAutofit/>
          </a:bodyPr>
          <a:lstStyle/>
          <a:p>
            <a:r>
              <a:rPr lang="en-US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Magma</a:t>
            </a:r>
            <a:r>
              <a:rPr lang="en-US" altLang="en-US" sz="3200" dirty="0"/>
              <a:t> is the name of </a:t>
            </a:r>
            <a:r>
              <a:rPr lang="en-US" altLang="en-US" sz="3200" u="sng" dirty="0"/>
              <a:t>molten rock</a:t>
            </a:r>
            <a:r>
              <a:rPr lang="en-US" altLang="en-US" sz="3200" dirty="0"/>
              <a:t> that is </a:t>
            </a:r>
            <a:r>
              <a:rPr lang="en-US" altLang="en-US" sz="3200" u="sng" dirty="0"/>
              <a:t>under </a:t>
            </a:r>
            <a:r>
              <a:rPr lang="en-US" altLang="en-US" sz="3200" dirty="0"/>
              <a:t>the earth’s </a:t>
            </a:r>
            <a:r>
              <a:rPr lang="en-US" altLang="en-US" sz="3200" u="sng" dirty="0"/>
              <a:t>surface</a:t>
            </a:r>
          </a:p>
          <a:p>
            <a:pPr lvl="1"/>
            <a:r>
              <a:rPr lang="en-US" altLang="en-US" sz="3000" dirty="0"/>
              <a:t>It is found in the upper </a:t>
            </a:r>
            <a:r>
              <a:rPr lang="en-US" altLang="en-US" sz="3000" u="sng" dirty="0"/>
              <a:t>mantle</a:t>
            </a:r>
            <a:r>
              <a:rPr lang="en-US" altLang="en-US" sz="3000" dirty="0"/>
              <a:t> and lower </a:t>
            </a:r>
            <a:r>
              <a:rPr lang="en-US" altLang="en-US" sz="3000" u="sng" dirty="0"/>
              <a:t>crust</a:t>
            </a:r>
            <a:r>
              <a:rPr lang="en-US" altLang="en-US" sz="3000" dirty="0"/>
              <a:t> layers of the earth</a:t>
            </a:r>
          </a:p>
          <a:p>
            <a:pPr marL="457200" lvl="1" indent="0">
              <a:buNone/>
            </a:pPr>
            <a:endParaRPr lang="en-US" altLang="en-US" sz="3000" dirty="0"/>
          </a:p>
          <a:p>
            <a:r>
              <a:rPr lang="en-US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Lava</a:t>
            </a:r>
            <a:r>
              <a:rPr lang="en-US" altLang="en-US" sz="3200" dirty="0"/>
              <a:t> is the name of </a:t>
            </a:r>
            <a:r>
              <a:rPr lang="en-US" altLang="en-US" sz="3200" u="sng" dirty="0"/>
              <a:t>molten rock</a:t>
            </a:r>
            <a:r>
              <a:rPr lang="en-US" altLang="en-US" sz="3200" dirty="0"/>
              <a:t> that is </a:t>
            </a:r>
            <a:r>
              <a:rPr lang="en-US" altLang="en-US" sz="3200" u="sng" dirty="0"/>
              <a:t>on</a:t>
            </a:r>
            <a:r>
              <a:rPr lang="en-US" altLang="en-US" sz="3200" dirty="0"/>
              <a:t> the earth’s </a:t>
            </a:r>
            <a:r>
              <a:rPr lang="en-US" altLang="en-US" sz="3200" u="sng" dirty="0"/>
              <a:t>surface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684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are magma &amp; lava so hot?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0417"/>
            <a:ext cx="7886700" cy="4351338"/>
          </a:xfrm>
        </p:spPr>
        <p:txBody>
          <a:bodyPr/>
          <a:lstStyle/>
          <a:p>
            <a:pPr lvl="1"/>
            <a:r>
              <a:rPr lang="en-US" altLang="en-US" sz="3000" dirty="0"/>
              <a:t>Scientists theorize that the heat is </a:t>
            </a:r>
            <a:r>
              <a:rPr lang="en-US" altLang="en-US" sz="3000" b="1" u="sng" dirty="0"/>
              <a:t>leftover</a:t>
            </a:r>
            <a:r>
              <a:rPr lang="en-US" altLang="en-US" sz="3000" dirty="0"/>
              <a:t> from earth’s molten </a:t>
            </a:r>
            <a:r>
              <a:rPr lang="en-US" altLang="en-US" sz="3000" b="1" u="sng" dirty="0"/>
              <a:t>formation</a:t>
            </a:r>
          </a:p>
          <a:p>
            <a:pPr marL="457200" lvl="1" indent="0">
              <a:buNone/>
            </a:pPr>
            <a:endParaRPr lang="en-US" altLang="en-US" sz="3000" b="1" u="sng" dirty="0"/>
          </a:p>
          <a:p>
            <a:pPr lvl="1"/>
            <a:r>
              <a:rPr lang="en-US" altLang="en-US" sz="3000" dirty="0"/>
              <a:t>Also, heat generated from the decay of </a:t>
            </a:r>
            <a:r>
              <a:rPr lang="en-US" altLang="en-US" sz="3000" b="1" u="sng" dirty="0"/>
              <a:t>radioactive</a:t>
            </a:r>
            <a:r>
              <a:rPr lang="en-US" altLang="en-US" sz="3000" dirty="0"/>
              <a:t> elements are sources of earth’s </a:t>
            </a:r>
            <a:r>
              <a:rPr lang="en-US" altLang="en-US" sz="3000" b="1" u="sng" dirty="0"/>
              <a:t>thermal energy</a:t>
            </a:r>
            <a:endParaRPr lang="en-US" altLang="en-US" sz="3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88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do rocks change?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53" y="1340433"/>
            <a:ext cx="8589995" cy="4351338"/>
          </a:xfrm>
        </p:spPr>
        <p:txBody>
          <a:bodyPr/>
          <a:lstStyle/>
          <a:p>
            <a:r>
              <a:rPr lang="en-US" altLang="en-US" sz="4000" dirty="0"/>
              <a:t>Igneous—when molten material (</a:t>
            </a:r>
            <a:r>
              <a:rPr lang="en-US" altLang="en-US" sz="4000" b="1" i="1" dirty="0"/>
              <a:t>magma</a:t>
            </a:r>
            <a:r>
              <a:rPr lang="en-US" altLang="en-US" sz="4000" dirty="0"/>
              <a:t>) from deep </a:t>
            </a:r>
            <a:r>
              <a:rPr lang="en-US" altLang="en-US" sz="4000" u="sng" dirty="0"/>
              <a:t>within</a:t>
            </a:r>
            <a:r>
              <a:rPr lang="en-US" altLang="en-US" sz="4000" dirty="0"/>
              <a:t> Earth; or when (</a:t>
            </a:r>
            <a:r>
              <a:rPr lang="en-US" altLang="en-US" sz="4000" b="1" i="1" dirty="0"/>
              <a:t>lava</a:t>
            </a:r>
            <a:r>
              <a:rPr lang="en-US" altLang="en-US" sz="4000" dirty="0"/>
              <a:t>) molten material </a:t>
            </a:r>
            <a:r>
              <a:rPr lang="en-US" altLang="en-US" sz="4000" u="sng" dirty="0"/>
              <a:t>on</a:t>
            </a:r>
            <a:r>
              <a:rPr lang="en-US" altLang="en-US" sz="4000" dirty="0"/>
              <a:t> Earth’s surface cools—igneous rocks are formed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39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 flipH="1">
            <a:off x="286981" y="1440024"/>
            <a:ext cx="872331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600" dirty="0"/>
              <a:t>Molten material cools—igneous rock forms</a:t>
            </a:r>
          </a:p>
          <a:p>
            <a:endParaRPr lang="en-US" altLang="en-US" sz="3600" dirty="0"/>
          </a:p>
          <a:p>
            <a:pPr>
              <a:buFontTx/>
              <a:buChar char="•"/>
            </a:pPr>
            <a:r>
              <a:rPr lang="en-US" altLang="en-US" sz="3600" dirty="0"/>
              <a:t>The igneous rocks undergo weathering and  </a:t>
            </a:r>
          </a:p>
          <a:p>
            <a:r>
              <a:rPr lang="en-US" altLang="en-US" sz="3600" dirty="0"/>
              <a:t>  are broken into sediment</a:t>
            </a:r>
          </a:p>
          <a:p>
            <a:endParaRPr lang="en-US" altLang="en-US" sz="3600" dirty="0"/>
          </a:p>
          <a:p>
            <a:pPr>
              <a:buFontTx/>
              <a:buChar char="•"/>
            </a:pPr>
            <a:r>
              <a:rPr lang="en-US" altLang="en-US" sz="3600" dirty="0"/>
              <a:t>The sediments are eroded and carried away  </a:t>
            </a:r>
          </a:p>
          <a:p>
            <a:r>
              <a:rPr lang="en-US" altLang="en-US" sz="3600" dirty="0"/>
              <a:t>   where they are deposited in a new location</a:t>
            </a:r>
          </a:p>
        </p:txBody>
      </p:sp>
    </p:spTree>
    <p:extLst>
      <p:ext uri="{BB962C8B-B14F-4D97-AF65-F5344CB8AC3E}">
        <p14:creationId xmlns:p14="http://schemas.microsoft.com/office/powerpoint/2010/main" val="229611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8600" y="228600"/>
            <a:ext cx="89154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600" dirty="0"/>
              <a:t>Over time the sediments continue to build up and the pressure from the overlying sediments and gravity from below causes heat to build; the rocks begin to move as hot plastic and therefore bend, stretch, the minerals in the rock may grow in size or rearrange within the rock; the rock cools and becomes a metamorphic rock specimen.</a:t>
            </a:r>
          </a:p>
          <a:p>
            <a:pPr>
              <a:buFontTx/>
              <a:buChar char="•"/>
            </a:pPr>
            <a:r>
              <a:rPr lang="en-US" altLang="en-US" sz="3600" dirty="0"/>
              <a:t>The process continues, but does not have to proceed in this exact order.</a:t>
            </a:r>
          </a:p>
        </p:txBody>
      </p:sp>
    </p:spTree>
    <p:extLst>
      <p:ext uri="{BB962C8B-B14F-4D97-AF65-F5344CB8AC3E}">
        <p14:creationId xmlns:p14="http://schemas.microsoft.com/office/powerpoint/2010/main" val="340830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IGNEOUS ROCKS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15" y="1325563"/>
            <a:ext cx="8807569" cy="4279121"/>
          </a:xfrm>
        </p:spPr>
        <p:txBody>
          <a:bodyPr>
            <a:normAutofit/>
          </a:bodyPr>
          <a:lstStyle/>
          <a:p>
            <a:r>
              <a:rPr lang="en-US" sz="3200" dirty="0"/>
              <a:t>Igneous comes from the Latin word “</a:t>
            </a:r>
            <a:r>
              <a:rPr lang="en-US" sz="3200" dirty="0" err="1"/>
              <a:t>ignis</a:t>
            </a:r>
            <a:r>
              <a:rPr lang="en-US" sz="3200" dirty="0"/>
              <a:t>” = “</a:t>
            </a:r>
            <a:r>
              <a:rPr lang="en-US" sz="3200" b="1" u="sng" dirty="0"/>
              <a:t>fire</a:t>
            </a:r>
            <a:r>
              <a:rPr lang="en-US" sz="3200" dirty="0"/>
              <a:t>”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Forms from </a:t>
            </a:r>
            <a:r>
              <a:rPr lang="en-US" sz="3200" u="sng" dirty="0"/>
              <a:t>cooling</a:t>
            </a:r>
            <a:r>
              <a:rPr lang="en-US" sz="3200" dirty="0"/>
              <a:t> and </a:t>
            </a:r>
            <a:r>
              <a:rPr lang="en-US" sz="3200" u="sng" dirty="0"/>
              <a:t>solidification</a:t>
            </a:r>
            <a:r>
              <a:rPr lang="en-US" sz="3200" dirty="0"/>
              <a:t> of </a:t>
            </a:r>
            <a:r>
              <a:rPr lang="en-US" sz="3200" u="sng" dirty="0"/>
              <a:t>magma</a:t>
            </a:r>
          </a:p>
          <a:p>
            <a:pPr lvl="1"/>
            <a:r>
              <a:rPr lang="en-US" sz="3000" dirty="0"/>
              <a:t>Faster cooling = </a:t>
            </a:r>
            <a:r>
              <a:rPr lang="en-US" sz="3000" b="1" u="sng" dirty="0"/>
              <a:t>smaller or no</a:t>
            </a:r>
            <a:r>
              <a:rPr lang="en-US" sz="3000" dirty="0"/>
              <a:t> crystals</a:t>
            </a:r>
          </a:p>
          <a:p>
            <a:pPr lvl="1"/>
            <a:r>
              <a:rPr lang="en-US" sz="3000" dirty="0"/>
              <a:t>Slower cooling = </a:t>
            </a:r>
            <a:r>
              <a:rPr lang="en-US" sz="3000" b="1" u="sng" dirty="0"/>
              <a:t>larger</a:t>
            </a:r>
            <a:r>
              <a:rPr lang="en-US" sz="3000" dirty="0"/>
              <a:t> crystals</a:t>
            </a:r>
          </a:p>
        </p:txBody>
      </p:sp>
    </p:spTree>
    <p:extLst>
      <p:ext uri="{BB962C8B-B14F-4D97-AF65-F5344CB8AC3E}">
        <p14:creationId xmlns:p14="http://schemas.microsoft.com/office/powerpoint/2010/main" val="353818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</TotalTime>
  <Words>921</Words>
  <Application>Microsoft Office PowerPoint</Application>
  <PresentationFormat>On-screen Show (4:3)</PresentationFormat>
  <Paragraphs>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ROCKS</vt:lpstr>
      <vt:lpstr>The Rock Cycle </vt:lpstr>
      <vt:lpstr>THIS MAY RING A BELL</vt:lpstr>
      <vt:lpstr>MAGMA vs. LAVA</vt:lpstr>
      <vt:lpstr>Why are magma &amp; lava so hot? </vt:lpstr>
      <vt:lpstr>How do rocks change? </vt:lpstr>
      <vt:lpstr>PowerPoint Presentation</vt:lpstr>
      <vt:lpstr>PowerPoint Presentation</vt:lpstr>
      <vt:lpstr>IGNEOUS ROCKS</vt:lpstr>
      <vt:lpstr>Two types of Igneous rocks:   extrusive and intrusive </vt:lpstr>
      <vt:lpstr>IGNEOUS ROCK VIDEO</vt:lpstr>
      <vt:lpstr>SEDIMENTARY ROCKS</vt:lpstr>
      <vt:lpstr>Sedimentary Rock</vt:lpstr>
      <vt:lpstr>PowerPoint Presentation</vt:lpstr>
      <vt:lpstr>SEDIMENTARY ROCK TYPES</vt:lpstr>
      <vt:lpstr>SEDIMENTARY ROCK VIDEO</vt:lpstr>
      <vt:lpstr>Metamorphic Rocks</vt:lpstr>
      <vt:lpstr>METAMORPHIC ROCKS</vt:lpstr>
      <vt:lpstr>Classification of Metamorphic Rocks</vt:lpstr>
      <vt:lpstr>PowerPoint Presentation</vt:lpstr>
      <vt:lpstr>METAMORPHIC ROCK VIDEO</vt:lpstr>
      <vt:lpstr>Erosion and Deposition</vt:lpstr>
      <vt:lpstr>Compaction and Cementation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</dc:title>
  <dc:creator>Mark Avery</dc:creator>
  <cp:lastModifiedBy>Donna Meeks</cp:lastModifiedBy>
  <cp:revision>20</cp:revision>
  <cp:lastPrinted>2017-11-03T12:13:26Z</cp:lastPrinted>
  <dcterms:created xsi:type="dcterms:W3CDTF">2015-10-12T01:33:37Z</dcterms:created>
  <dcterms:modified xsi:type="dcterms:W3CDTF">2018-04-24T00:46:00Z</dcterms:modified>
</cp:coreProperties>
</file>