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DA9271-6930-44F8-818F-83AAA20B8FF8}" type="datetimeFigureOut">
              <a:rPr lang="en-US" smtClean="0"/>
              <a:t>10/18/2020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44B169-4D18-452F-8935-5580BF86DFE0}" type="slidenum">
              <a:rPr lang="en-US" smtClean="0"/>
              <a:t>‹#›</a:t>
            </a:fld>
            <a:endParaRPr lang="en-US"/>
          </a:p>
        </p:txBody>
      </p:sp>
    </p:spTree>
    <p:extLst>
      <p:ext uri="{BB962C8B-B14F-4D97-AF65-F5344CB8AC3E}">
        <p14:creationId xmlns:p14="http://schemas.microsoft.com/office/powerpoint/2010/main" val="63641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si.edu/Encyclopedia_SI/nmnh/images/hopediamond.jpg"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6981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a:t>Image Source: The Hope Diamond </a:t>
            </a:r>
            <a:r>
              <a:rPr lang="en-US" u="sng">
                <a:solidFill>
                  <a:schemeClr val="hlink"/>
                </a:solidFill>
                <a:hlinkClick r:id="rId3"/>
              </a:rPr>
              <a:t>https://www.si.edu/Encyclopedia_SI/nmnh/images/hopediamond.jpg</a:t>
            </a:r>
            <a:r>
              <a:rPr lang="en-US"/>
              <a:t> </a:t>
            </a:r>
            <a:endParaRPr/>
          </a:p>
        </p:txBody>
      </p:sp>
      <p:sp>
        <p:nvSpPr>
          <p:cNvPr id="89" name="Google Shape;8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6796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a:t>add links to your sources here</a:t>
            </a:r>
            <a:endParaRPr/>
          </a:p>
        </p:txBody>
      </p:sp>
      <p:sp>
        <p:nvSpPr>
          <p:cNvPr id="101" name="Google Shape;10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70038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add links to your sources here</a:t>
            </a:r>
            <a:endParaRPr>
              <a:solidFill>
                <a:schemeClr val="dk1"/>
              </a:solidFill>
            </a:endParaRPr>
          </a:p>
          <a:p>
            <a:pPr marL="0" lvl="0" indent="0" algn="l" rtl="0">
              <a:spcBef>
                <a:spcPts val="0"/>
              </a:spcBef>
              <a:spcAft>
                <a:spcPts val="0"/>
              </a:spcAft>
              <a:buNone/>
            </a:pPr>
            <a:endParaRPr/>
          </a:p>
        </p:txBody>
      </p:sp>
      <p:sp>
        <p:nvSpPr>
          <p:cNvPr id="110" name="Google Shape;11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8108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add links to your sources here</a:t>
            </a:r>
            <a:endParaRPr>
              <a:solidFill>
                <a:schemeClr val="dk1"/>
              </a:solidFill>
            </a:endParaRPr>
          </a:p>
          <a:p>
            <a:pPr marL="0" lvl="0" indent="0" algn="l" rtl="0">
              <a:spcBef>
                <a:spcPts val="0"/>
              </a:spcBef>
              <a:spcAft>
                <a:spcPts val="0"/>
              </a:spcAft>
              <a:buNone/>
            </a:pPr>
            <a:endParaRPr/>
          </a:p>
        </p:txBody>
      </p:sp>
      <p:sp>
        <p:nvSpPr>
          <p:cNvPr id="119" name="Google Shape;119;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4674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add links to your sources here</a:t>
            </a:r>
            <a:endParaRPr>
              <a:solidFill>
                <a:schemeClr val="dk1"/>
              </a:solidFill>
            </a:endParaRPr>
          </a:p>
          <a:p>
            <a:pPr marL="0" lvl="0" indent="0" algn="l" rtl="0">
              <a:spcBef>
                <a:spcPts val="0"/>
              </a:spcBef>
              <a:spcAft>
                <a:spcPts val="0"/>
              </a:spcAft>
              <a:buNone/>
            </a:pPr>
            <a:endParaRPr/>
          </a:p>
        </p:txBody>
      </p:sp>
      <p:sp>
        <p:nvSpPr>
          <p:cNvPr id="129" name="Google Shape;129;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52530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add links to your sources here</a:t>
            </a:r>
            <a:endParaRPr>
              <a:solidFill>
                <a:schemeClr val="dk1"/>
              </a:solidFill>
            </a:endParaRPr>
          </a:p>
          <a:p>
            <a:pPr marL="0" lvl="0" indent="0" algn="l" rtl="0">
              <a:spcBef>
                <a:spcPts val="0"/>
              </a:spcBef>
              <a:spcAft>
                <a:spcPts val="0"/>
              </a:spcAft>
              <a:buNone/>
            </a:pPr>
            <a:endParaRPr/>
          </a:p>
        </p:txBody>
      </p:sp>
      <p:sp>
        <p:nvSpPr>
          <p:cNvPr id="138" name="Google Shape;138;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8483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add links to your sources here</a:t>
            </a:r>
            <a:endParaRPr>
              <a:solidFill>
                <a:schemeClr val="dk1"/>
              </a:solidFill>
            </a:endParaRPr>
          </a:p>
          <a:p>
            <a:pPr marL="0" lvl="0" indent="0" algn="l" rtl="0">
              <a:spcBef>
                <a:spcPts val="0"/>
              </a:spcBef>
              <a:spcAft>
                <a:spcPts val="0"/>
              </a:spcAft>
              <a:buNone/>
            </a:pPr>
            <a:endParaRPr/>
          </a:p>
        </p:txBody>
      </p:sp>
      <p:sp>
        <p:nvSpPr>
          <p:cNvPr id="147" name="Google Shape;147;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0208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6D75696-199B-4756-AC67-02CD0684DF6E}"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C6A8A-A650-46DB-A436-80DA883828FB}" type="slidenum">
              <a:rPr lang="en-US" smtClean="0"/>
              <a:t>‹#›</a:t>
            </a:fld>
            <a:endParaRPr lang="en-US"/>
          </a:p>
        </p:txBody>
      </p:sp>
    </p:spTree>
    <p:extLst>
      <p:ext uri="{BB962C8B-B14F-4D97-AF65-F5344CB8AC3E}">
        <p14:creationId xmlns:p14="http://schemas.microsoft.com/office/powerpoint/2010/main" val="1857975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D75696-199B-4756-AC67-02CD0684DF6E}"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C6A8A-A650-46DB-A436-80DA883828FB}" type="slidenum">
              <a:rPr lang="en-US" smtClean="0"/>
              <a:t>‹#›</a:t>
            </a:fld>
            <a:endParaRPr lang="en-US"/>
          </a:p>
        </p:txBody>
      </p:sp>
    </p:spTree>
    <p:extLst>
      <p:ext uri="{BB962C8B-B14F-4D97-AF65-F5344CB8AC3E}">
        <p14:creationId xmlns:p14="http://schemas.microsoft.com/office/powerpoint/2010/main" val="148219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D75696-199B-4756-AC67-02CD0684DF6E}"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C6A8A-A650-46DB-A436-80DA883828FB}" type="slidenum">
              <a:rPr lang="en-US" smtClean="0"/>
              <a:t>‹#›</a:t>
            </a:fld>
            <a:endParaRPr lang="en-US"/>
          </a:p>
        </p:txBody>
      </p:sp>
    </p:spTree>
    <p:extLst>
      <p:ext uri="{BB962C8B-B14F-4D97-AF65-F5344CB8AC3E}">
        <p14:creationId xmlns:p14="http://schemas.microsoft.com/office/powerpoint/2010/main" val="3274994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D75696-199B-4756-AC67-02CD0684DF6E}"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C6A8A-A650-46DB-A436-80DA883828FB}" type="slidenum">
              <a:rPr lang="en-US" smtClean="0"/>
              <a:t>‹#›</a:t>
            </a:fld>
            <a:endParaRPr lang="en-US"/>
          </a:p>
        </p:txBody>
      </p:sp>
    </p:spTree>
    <p:extLst>
      <p:ext uri="{BB962C8B-B14F-4D97-AF65-F5344CB8AC3E}">
        <p14:creationId xmlns:p14="http://schemas.microsoft.com/office/powerpoint/2010/main" val="2667120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D75696-199B-4756-AC67-02CD0684DF6E}"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C6A8A-A650-46DB-A436-80DA883828FB}" type="slidenum">
              <a:rPr lang="en-US" smtClean="0"/>
              <a:t>‹#›</a:t>
            </a:fld>
            <a:endParaRPr lang="en-US"/>
          </a:p>
        </p:txBody>
      </p:sp>
    </p:spTree>
    <p:extLst>
      <p:ext uri="{BB962C8B-B14F-4D97-AF65-F5344CB8AC3E}">
        <p14:creationId xmlns:p14="http://schemas.microsoft.com/office/powerpoint/2010/main" val="744357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D75696-199B-4756-AC67-02CD0684DF6E}"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C6A8A-A650-46DB-A436-80DA883828FB}" type="slidenum">
              <a:rPr lang="en-US" smtClean="0"/>
              <a:t>‹#›</a:t>
            </a:fld>
            <a:endParaRPr lang="en-US"/>
          </a:p>
        </p:txBody>
      </p:sp>
    </p:spTree>
    <p:extLst>
      <p:ext uri="{BB962C8B-B14F-4D97-AF65-F5344CB8AC3E}">
        <p14:creationId xmlns:p14="http://schemas.microsoft.com/office/powerpoint/2010/main" val="609390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D75696-199B-4756-AC67-02CD0684DF6E}" type="datetimeFigureOut">
              <a:rPr lang="en-US" smtClean="0"/>
              <a:t>10/18/2020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EC6A8A-A650-46DB-A436-80DA883828FB}" type="slidenum">
              <a:rPr lang="en-US" smtClean="0"/>
              <a:t>‹#›</a:t>
            </a:fld>
            <a:endParaRPr lang="en-US"/>
          </a:p>
        </p:txBody>
      </p:sp>
    </p:spTree>
    <p:extLst>
      <p:ext uri="{BB962C8B-B14F-4D97-AF65-F5344CB8AC3E}">
        <p14:creationId xmlns:p14="http://schemas.microsoft.com/office/powerpoint/2010/main" val="2655208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D75696-199B-4756-AC67-02CD0684DF6E}" type="datetimeFigureOut">
              <a:rPr lang="en-US" smtClean="0"/>
              <a:t>10/18/2020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EC6A8A-A650-46DB-A436-80DA883828FB}" type="slidenum">
              <a:rPr lang="en-US" smtClean="0"/>
              <a:t>‹#›</a:t>
            </a:fld>
            <a:endParaRPr lang="en-US"/>
          </a:p>
        </p:txBody>
      </p:sp>
    </p:spTree>
    <p:extLst>
      <p:ext uri="{BB962C8B-B14F-4D97-AF65-F5344CB8AC3E}">
        <p14:creationId xmlns:p14="http://schemas.microsoft.com/office/powerpoint/2010/main" val="1853045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D75696-199B-4756-AC67-02CD0684DF6E}" type="datetimeFigureOut">
              <a:rPr lang="en-US" smtClean="0"/>
              <a:t>10/18/2020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EC6A8A-A650-46DB-A436-80DA883828FB}" type="slidenum">
              <a:rPr lang="en-US" smtClean="0"/>
              <a:t>‹#›</a:t>
            </a:fld>
            <a:endParaRPr lang="en-US"/>
          </a:p>
        </p:txBody>
      </p:sp>
    </p:spTree>
    <p:extLst>
      <p:ext uri="{BB962C8B-B14F-4D97-AF65-F5344CB8AC3E}">
        <p14:creationId xmlns:p14="http://schemas.microsoft.com/office/powerpoint/2010/main" val="1104275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6D75696-199B-4756-AC67-02CD0684DF6E}"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C6A8A-A650-46DB-A436-80DA883828FB}" type="slidenum">
              <a:rPr lang="en-US" smtClean="0"/>
              <a:t>‹#›</a:t>
            </a:fld>
            <a:endParaRPr lang="en-US"/>
          </a:p>
        </p:txBody>
      </p:sp>
    </p:spTree>
    <p:extLst>
      <p:ext uri="{BB962C8B-B14F-4D97-AF65-F5344CB8AC3E}">
        <p14:creationId xmlns:p14="http://schemas.microsoft.com/office/powerpoint/2010/main" val="2542702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6D75696-199B-4756-AC67-02CD0684DF6E}"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C6A8A-A650-46DB-A436-80DA883828FB}" type="slidenum">
              <a:rPr lang="en-US" smtClean="0"/>
              <a:t>‹#›</a:t>
            </a:fld>
            <a:endParaRPr lang="en-US"/>
          </a:p>
        </p:txBody>
      </p:sp>
    </p:spTree>
    <p:extLst>
      <p:ext uri="{BB962C8B-B14F-4D97-AF65-F5344CB8AC3E}">
        <p14:creationId xmlns:p14="http://schemas.microsoft.com/office/powerpoint/2010/main" val="2112090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D75696-199B-4756-AC67-02CD0684DF6E}" type="datetimeFigureOut">
              <a:rPr lang="en-US" smtClean="0"/>
              <a:t>10/18/2020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EC6A8A-A650-46DB-A436-80DA883828FB}" type="slidenum">
              <a:rPr lang="en-US" smtClean="0"/>
              <a:t>‹#›</a:t>
            </a:fld>
            <a:endParaRPr lang="en-US"/>
          </a:p>
        </p:txBody>
      </p:sp>
    </p:spTree>
    <p:extLst>
      <p:ext uri="{BB962C8B-B14F-4D97-AF65-F5344CB8AC3E}">
        <p14:creationId xmlns:p14="http://schemas.microsoft.com/office/powerpoint/2010/main" val="2732989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Mineral Cube Project</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79427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2209800" y="118578"/>
            <a:ext cx="7772400" cy="1470000"/>
          </a:xfrm>
          <a:prstGeom prst="rect">
            <a:avLst/>
          </a:prstGeom>
          <a:solidFill>
            <a:srgbClr val="00FFFF"/>
          </a:solidFill>
          <a:ln>
            <a:noFill/>
          </a:ln>
        </p:spPr>
        <p:txBody>
          <a:bodyPr spcFirstLastPara="1" vert="horz" wrap="square" lIns="91425" tIns="45700" rIns="91425" bIns="45700" rtlCol="0" anchor="ctr" anchorCtr="0">
            <a:noAutofit/>
          </a:bodyPr>
          <a:lstStyle/>
          <a:p>
            <a:pPr>
              <a:spcBef>
                <a:spcPts val="0"/>
              </a:spcBef>
              <a:buClr>
                <a:schemeClr val="dk1"/>
              </a:buClr>
            </a:pPr>
            <a:r>
              <a:rPr lang="en-US" sz="4400" dirty="0">
                <a:solidFill>
                  <a:schemeClr val="dk1"/>
                </a:solidFill>
                <a:latin typeface="Crafty Girls"/>
                <a:ea typeface="Crafty Girls"/>
                <a:cs typeface="Crafty Girls"/>
                <a:sym typeface="Crafty Girls"/>
              </a:rPr>
              <a:t>Mineral Cube Template</a:t>
            </a:r>
            <a:endParaRPr dirty="0">
              <a:latin typeface="Crafty Girls"/>
              <a:ea typeface="Crafty Girls"/>
              <a:cs typeface="Crafty Girls"/>
              <a:sym typeface="Crafty Girls"/>
            </a:endParaRPr>
          </a:p>
        </p:txBody>
      </p:sp>
      <p:sp>
        <p:nvSpPr>
          <p:cNvPr id="85" name="Google Shape;85;p13"/>
          <p:cNvSpPr txBox="1">
            <a:spLocks noGrp="1"/>
          </p:cNvSpPr>
          <p:nvPr>
            <p:ph type="subTitle" idx="1"/>
          </p:nvPr>
        </p:nvSpPr>
        <p:spPr>
          <a:xfrm>
            <a:off x="2209800" y="1708775"/>
            <a:ext cx="8000100" cy="4725900"/>
          </a:xfrm>
          <a:prstGeom prst="rect">
            <a:avLst/>
          </a:prstGeom>
          <a:noFill/>
          <a:ln>
            <a:noFill/>
          </a:ln>
        </p:spPr>
        <p:txBody>
          <a:bodyPr spcFirstLastPara="1" vert="horz" wrap="square" lIns="91425" tIns="45700" rIns="91425" bIns="45700" rtlCol="0" anchor="t" anchorCtr="0">
            <a:noAutofit/>
          </a:bodyPr>
          <a:lstStyle/>
          <a:p>
            <a:pPr>
              <a:lnSpc>
                <a:spcPct val="80000"/>
              </a:lnSpc>
              <a:spcBef>
                <a:spcPts val="0"/>
              </a:spcBef>
              <a:buClr>
                <a:srgbClr val="888888"/>
              </a:buClr>
            </a:pPr>
            <a:r>
              <a:rPr lang="en-US" sz="2000" i="1" dirty="0">
                <a:solidFill>
                  <a:srgbClr val="000000"/>
                </a:solidFill>
                <a:latin typeface="Calibri"/>
                <a:ea typeface="Calibri"/>
                <a:cs typeface="Calibri"/>
                <a:sym typeface="Calibri"/>
              </a:rPr>
              <a:t>ALL OF YOUR TEXT has to fit within the text boxes provided.  You may change the </a:t>
            </a:r>
            <a:r>
              <a:rPr lang="en-US" sz="2000" i="1" dirty="0">
                <a:solidFill>
                  <a:srgbClr val="000000"/>
                </a:solidFill>
                <a:latin typeface="Crafty Girls"/>
                <a:ea typeface="Crafty Girls"/>
                <a:cs typeface="Crafty Girls"/>
                <a:sym typeface="Crafty Girls"/>
              </a:rPr>
              <a:t>font</a:t>
            </a:r>
            <a:r>
              <a:rPr lang="en-US" sz="2000" i="1" dirty="0">
                <a:solidFill>
                  <a:srgbClr val="000000"/>
                </a:solidFill>
                <a:latin typeface="Calibri"/>
                <a:ea typeface="Calibri"/>
                <a:cs typeface="Calibri"/>
                <a:sym typeface="Calibri"/>
              </a:rPr>
              <a:t>, </a:t>
            </a:r>
            <a:r>
              <a:rPr lang="en-US" i="1" dirty="0">
                <a:solidFill>
                  <a:srgbClr val="000000"/>
                </a:solidFill>
                <a:latin typeface="Calibri"/>
                <a:ea typeface="Calibri"/>
                <a:cs typeface="Calibri"/>
                <a:sym typeface="Calibri"/>
              </a:rPr>
              <a:t>size</a:t>
            </a:r>
            <a:r>
              <a:rPr lang="en-US" sz="2000" i="1" dirty="0">
                <a:solidFill>
                  <a:srgbClr val="000000"/>
                </a:solidFill>
                <a:latin typeface="Calibri"/>
                <a:ea typeface="Calibri"/>
                <a:cs typeface="Calibri"/>
                <a:sym typeface="Calibri"/>
              </a:rPr>
              <a:t>, and </a:t>
            </a:r>
            <a:r>
              <a:rPr lang="en-US" sz="2000" i="1" dirty="0">
                <a:solidFill>
                  <a:srgbClr val="0000FF"/>
                </a:solidFill>
                <a:latin typeface="Calibri"/>
                <a:ea typeface="Calibri"/>
                <a:cs typeface="Calibri"/>
                <a:sym typeface="Calibri"/>
              </a:rPr>
              <a:t>color</a:t>
            </a:r>
            <a:r>
              <a:rPr lang="en-US" sz="2000" i="1" dirty="0">
                <a:solidFill>
                  <a:srgbClr val="000000"/>
                </a:solidFill>
                <a:latin typeface="Calibri"/>
                <a:ea typeface="Calibri"/>
                <a:cs typeface="Calibri"/>
                <a:sym typeface="Calibri"/>
              </a:rPr>
              <a:t> of the text. When done, you will print this out and cut out the squares.</a:t>
            </a:r>
            <a:endParaRPr dirty="0">
              <a:solidFill>
                <a:srgbClr val="000000"/>
              </a:solidFill>
            </a:endParaRPr>
          </a:p>
          <a:p>
            <a:pPr>
              <a:lnSpc>
                <a:spcPct val="80000"/>
              </a:lnSpc>
              <a:spcBef>
                <a:spcPts val="400"/>
              </a:spcBef>
              <a:buClr>
                <a:srgbClr val="888888"/>
              </a:buClr>
            </a:pPr>
            <a:endParaRPr sz="2000" i="1" dirty="0">
              <a:solidFill>
                <a:srgbClr val="000000"/>
              </a:solidFill>
              <a:latin typeface="Calibri"/>
              <a:ea typeface="Calibri"/>
              <a:cs typeface="Calibri"/>
              <a:sym typeface="Calibri"/>
            </a:endParaRPr>
          </a:p>
          <a:p>
            <a:pPr>
              <a:lnSpc>
                <a:spcPct val="80000"/>
              </a:lnSpc>
              <a:spcBef>
                <a:spcPts val="400"/>
              </a:spcBef>
              <a:buClr>
                <a:srgbClr val="888888"/>
              </a:buClr>
            </a:pPr>
            <a:r>
              <a:rPr lang="en-US" sz="2000" i="1" dirty="0">
                <a:solidFill>
                  <a:srgbClr val="000000"/>
                </a:solidFill>
              </a:rPr>
              <a:t>You will make a cardboard box for your cube. The cube must be 6 x 6 inches</a:t>
            </a:r>
            <a:endParaRPr dirty="0">
              <a:solidFill>
                <a:srgbClr val="000000"/>
              </a:solidFill>
            </a:endParaRPr>
          </a:p>
          <a:p>
            <a:pPr>
              <a:lnSpc>
                <a:spcPct val="80000"/>
              </a:lnSpc>
              <a:spcBef>
                <a:spcPts val="400"/>
              </a:spcBef>
              <a:buClr>
                <a:srgbClr val="888888"/>
              </a:buClr>
            </a:pPr>
            <a:endParaRPr sz="2000" i="1" dirty="0">
              <a:solidFill>
                <a:srgbClr val="000000"/>
              </a:solidFill>
              <a:latin typeface="Calibri"/>
              <a:ea typeface="Calibri"/>
              <a:cs typeface="Calibri"/>
              <a:sym typeface="Calibri"/>
            </a:endParaRPr>
          </a:p>
          <a:p>
            <a:pPr>
              <a:lnSpc>
                <a:spcPct val="80000"/>
              </a:lnSpc>
              <a:spcBef>
                <a:spcPts val="400"/>
              </a:spcBef>
              <a:buClr>
                <a:srgbClr val="888888"/>
              </a:buClr>
            </a:pPr>
            <a:r>
              <a:rPr lang="en-US" sz="2000" i="1" dirty="0">
                <a:solidFill>
                  <a:srgbClr val="000000"/>
                </a:solidFill>
                <a:latin typeface="Calibri"/>
                <a:ea typeface="Calibri"/>
                <a:cs typeface="Calibri"/>
                <a:sym typeface="Calibri"/>
              </a:rPr>
              <a:t>Cover the cardboard neatly with colored construction or wrapping paper.  Glue your info in the center of each side.  </a:t>
            </a:r>
            <a:endParaRPr sz="2000" i="1" dirty="0">
              <a:solidFill>
                <a:srgbClr val="000000"/>
              </a:solidFill>
              <a:latin typeface="Calibri"/>
              <a:ea typeface="Calibri"/>
              <a:cs typeface="Calibri"/>
              <a:sym typeface="Calibri"/>
            </a:endParaRPr>
          </a:p>
          <a:p>
            <a:pPr>
              <a:lnSpc>
                <a:spcPct val="80000"/>
              </a:lnSpc>
              <a:spcBef>
                <a:spcPts val="400"/>
              </a:spcBef>
              <a:buClr>
                <a:srgbClr val="888888"/>
              </a:buClr>
            </a:pPr>
            <a:r>
              <a:rPr lang="en-US" sz="2000" i="1" dirty="0">
                <a:solidFill>
                  <a:srgbClr val="000000"/>
                </a:solidFill>
                <a:latin typeface="Calibri"/>
                <a:ea typeface="Calibri"/>
                <a:cs typeface="Calibri"/>
                <a:sym typeface="Calibri"/>
              </a:rPr>
              <a:t>You may decorate your cube anyway you like. </a:t>
            </a:r>
            <a:endParaRPr dirty="0">
              <a:solidFill>
                <a:srgbClr val="000000"/>
              </a:solidFill>
            </a:endParaRPr>
          </a:p>
          <a:p>
            <a:pPr>
              <a:lnSpc>
                <a:spcPct val="80000"/>
              </a:lnSpc>
              <a:spcBef>
                <a:spcPts val="400"/>
              </a:spcBef>
              <a:buClr>
                <a:srgbClr val="888888"/>
              </a:buClr>
            </a:pPr>
            <a:endParaRPr sz="2000" i="1" dirty="0">
              <a:solidFill>
                <a:srgbClr val="000000"/>
              </a:solidFill>
              <a:latin typeface="Calibri"/>
              <a:ea typeface="Calibri"/>
              <a:cs typeface="Calibri"/>
              <a:sym typeface="Calibri"/>
            </a:endParaRPr>
          </a:p>
          <a:p>
            <a:pPr>
              <a:lnSpc>
                <a:spcPct val="80000"/>
              </a:lnSpc>
              <a:spcBef>
                <a:spcPts val="400"/>
              </a:spcBef>
              <a:buClr>
                <a:srgbClr val="888888"/>
              </a:buClr>
            </a:pPr>
            <a:r>
              <a:rPr lang="en-US" sz="2000" i="1" dirty="0">
                <a:solidFill>
                  <a:srgbClr val="000000"/>
                </a:solidFill>
                <a:latin typeface="Calibri"/>
                <a:ea typeface="Calibri"/>
                <a:cs typeface="Calibri"/>
                <a:sym typeface="Calibri"/>
              </a:rPr>
              <a:t>Include a way for me to hang up your cube- hook/ribbon/string, </a:t>
            </a:r>
            <a:r>
              <a:rPr lang="en-US" sz="2000" i="1" dirty="0" err="1">
                <a:solidFill>
                  <a:srgbClr val="000000"/>
                </a:solidFill>
                <a:latin typeface="Calibri"/>
                <a:ea typeface="Calibri"/>
                <a:cs typeface="Calibri"/>
                <a:sym typeface="Calibri"/>
              </a:rPr>
              <a:t>etc</a:t>
            </a:r>
            <a:endParaRPr dirty="0">
              <a:solidFill>
                <a:srgbClr val="000000"/>
              </a:solidFill>
            </a:endParaRPr>
          </a:p>
          <a:p>
            <a:pPr>
              <a:lnSpc>
                <a:spcPct val="80000"/>
              </a:lnSpc>
              <a:spcBef>
                <a:spcPts val="400"/>
              </a:spcBef>
              <a:buClr>
                <a:srgbClr val="888888"/>
              </a:buClr>
            </a:pPr>
            <a:endParaRPr sz="2000" i="1" dirty="0">
              <a:solidFill>
                <a:srgbClr val="000000"/>
              </a:solidFill>
              <a:latin typeface="Calibri"/>
              <a:ea typeface="Calibri"/>
              <a:cs typeface="Calibri"/>
              <a:sym typeface="Calibri"/>
            </a:endParaRPr>
          </a:p>
          <a:p>
            <a:pPr>
              <a:lnSpc>
                <a:spcPct val="80000"/>
              </a:lnSpc>
              <a:spcBef>
                <a:spcPts val="400"/>
              </a:spcBef>
              <a:buClr>
                <a:srgbClr val="888888"/>
              </a:buClr>
            </a:pPr>
            <a:r>
              <a:rPr lang="en-US" sz="2000" i="1" dirty="0">
                <a:solidFill>
                  <a:srgbClr val="000000"/>
                </a:solidFill>
                <a:latin typeface="Calibri"/>
                <a:ea typeface="Calibri"/>
                <a:cs typeface="Calibri"/>
                <a:sym typeface="Calibri"/>
              </a:rPr>
              <a:t>Be neat, creative, and colorful, these will hang in our classroom.</a:t>
            </a:r>
            <a:endParaRPr sz="2000" dirty="0">
              <a:solidFill>
                <a:srgbClr val="000000"/>
              </a:solidFill>
              <a:latin typeface="Calibri"/>
              <a:ea typeface="Calibri"/>
              <a:cs typeface="Calibri"/>
              <a:sym typeface="Calibri"/>
            </a:endParaRPr>
          </a:p>
          <a:p>
            <a:pPr>
              <a:lnSpc>
                <a:spcPct val="80000"/>
              </a:lnSpc>
              <a:spcBef>
                <a:spcPts val="400"/>
              </a:spcBef>
              <a:buClr>
                <a:srgbClr val="888888"/>
              </a:buClr>
            </a:pPr>
            <a:endParaRPr sz="2000" dirty="0">
              <a:solidFill>
                <a:srgbClr val="000000"/>
              </a:solidFill>
              <a:latin typeface="Calibri"/>
              <a:ea typeface="Calibri"/>
              <a:cs typeface="Calibri"/>
              <a:sym typeface="Calibri"/>
            </a:endParaRPr>
          </a:p>
        </p:txBody>
      </p:sp>
      <p:sp>
        <p:nvSpPr>
          <p:cNvPr id="86" name="Google Shape;86;p13"/>
          <p:cNvSpPr/>
          <p:nvPr/>
        </p:nvSpPr>
        <p:spPr>
          <a:xfrm>
            <a:off x="2114226" y="6382045"/>
            <a:ext cx="8191251" cy="367530"/>
          </a:xfrm>
          <a:prstGeom prst="rect">
            <a:avLst/>
          </a:prstGeom>
        </p:spPr>
        <p:txBody>
          <a:bodyPr>
            <a:prstTxWarp prst="textPlain">
              <a:avLst/>
            </a:prstTxWarp>
          </a:bodyPr>
          <a:lstStyle/>
          <a:p>
            <a:pPr lvl="0" algn="ctr"/>
            <a:endParaRPr dirty="0">
              <a:ln w="9525" cap="flat" cmpd="sng">
                <a:solidFill>
                  <a:schemeClr val="dk2"/>
                </a:solidFill>
                <a:prstDash val="solid"/>
                <a:round/>
                <a:headEnd type="none" w="sm" len="sm"/>
                <a:tailEnd type="none" w="sm" len="sm"/>
              </a:ln>
              <a:solidFill>
                <a:srgbClr val="00FFFF"/>
              </a:solidFill>
              <a:latin typeface="Arial"/>
            </a:endParaRPr>
          </a:p>
        </p:txBody>
      </p:sp>
    </p:spTree>
    <p:extLst>
      <p:ext uri="{BB962C8B-B14F-4D97-AF65-F5344CB8AC3E}">
        <p14:creationId xmlns:p14="http://schemas.microsoft.com/office/powerpoint/2010/main" val="3138302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dk1"/>
              </a:buClr>
            </a:pPr>
            <a:r>
              <a:rPr lang="en-US" sz="3959" dirty="0">
                <a:solidFill>
                  <a:schemeClr val="dk1"/>
                </a:solidFill>
                <a:latin typeface="Calibri"/>
                <a:ea typeface="Calibri"/>
                <a:cs typeface="Calibri"/>
                <a:sym typeface="Calibri"/>
              </a:rPr>
              <a:t>The boxes have to stay in size</a:t>
            </a:r>
            <a:endParaRPr sz="3959" dirty="0">
              <a:solidFill>
                <a:schemeClr val="dk1"/>
              </a:solidFill>
              <a:latin typeface="Calibri"/>
              <a:ea typeface="Calibri"/>
              <a:cs typeface="Calibri"/>
              <a:sym typeface="Calibri"/>
            </a:endParaRPr>
          </a:p>
        </p:txBody>
      </p:sp>
      <p:sp>
        <p:nvSpPr>
          <p:cNvPr id="92" name="Google Shape;92;p14"/>
          <p:cNvSpPr txBox="1">
            <a:spLocks noGrp="1"/>
          </p:cNvSpPr>
          <p:nvPr>
            <p:ph type="body" idx="1"/>
          </p:nvPr>
        </p:nvSpPr>
        <p:spPr>
          <a:xfrm>
            <a:off x="6616694" y="1671155"/>
            <a:ext cx="3594106" cy="4008543"/>
          </a:xfrm>
          <a:prstGeom prst="rect">
            <a:avLst/>
          </a:prstGeom>
          <a:noFill/>
          <a:ln>
            <a:noFill/>
          </a:ln>
        </p:spPr>
        <p:txBody>
          <a:bodyPr spcFirstLastPara="1" vert="horz" wrap="square" lIns="91425" tIns="45700" rIns="91425" bIns="45700" rtlCol="0" anchor="t" anchorCtr="0">
            <a:noAutofit/>
          </a:bodyPr>
          <a:lstStyle/>
          <a:p>
            <a:pPr marL="342900" indent="-342900">
              <a:lnSpc>
                <a:spcPct val="80000"/>
              </a:lnSpc>
              <a:spcBef>
                <a:spcPts val="0"/>
              </a:spcBef>
              <a:buClr>
                <a:schemeClr val="dk1"/>
              </a:buClr>
              <a:buSzPts val="2960"/>
              <a:buFont typeface="Arial"/>
              <a:buChar char="•"/>
            </a:pPr>
            <a:r>
              <a:rPr lang="en-US" sz="2960" u="sng" dirty="0">
                <a:solidFill>
                  <a:schemeClr val="dk1"/>
                </a:solidFill>
                <a:latin typeface="Calibri"/>
                <a:ea typeface="Calibri"/>
                <a:cs typeface="Calibri"/>
                <a:sym typeface="Calibri"/>
              </a:rPr>
              <a:t>Everything </a:t>
            </a:r>
            <a:r>
              <a:rPr lang="en-US" sz="2960" dirty="0">
                <a:solidFill>
                  <a:schemeClr val="dk1"/>
                </a:solidFill>
                <a:latin typeface="Calibri"/>
                <a:ea typeface="Calibri"/>
                <a:cs typeface="Calibri"/>
                <a:sym typeface="Calibri"/>
              </a:rPr>
              <a:t>you add to the boxes has to fit </a:t>
            </a:r>
            <a:r>
              <a:rPr lang="en-US" sz="2960" u="sng" dirty="0">
                <a:solidFill>
                  <a:schemeClr val="dk1"/>
                </a:solidFill>
                <a:latin typeface="Calibri"/>
                <a:ea typeface="Calibri"/>
                <a:cs typeface="Calibri"/>
                <a:sym typeface="Calibri"/>
              </a:rPr>
              <a:t>inside </a:t>
            </a:r>
            <a:r>
              <a:rPr lang="en-US" sz="2960" dirty="0">
                <a:solidFill>
                  <a:schemeClr val="dk1"/>
                </a:solidFill>
                <a:latin typeface="Calibri"/>
                <a:ea typeface="Calibri"/>
                <a:cs typeface="Calibri"/>
                <a:sym typeface="Calibri"/>
              </a:rPr>
              <a:t>the lines</a:t>
            </a:r>
            <a:endParaRPr dirty="0"/>
          </a:p>
          <a:p>
            <a:pPr marL="342900" indent="-154940">
              <a:lnSpc>
                <a:spcPct val="80000"/>
              </a:lnSpc>
              <a:spcBef>
                <a:spcPts val="592"/>
              </a:spcBef>
              <a:buClr>
                <a:schemeClr val="dk1"/>
              </a:buClr>
              <a:buSzPts val="2960"/>
              <a:buNone/>
            </a:pPr>
            <a:endParaRPr sz="2960" dirty="0">
              <a:solidFill>
                <a:schemeClr val="dk1"/>
              </a:solidFill>
              <a:latin typeface="Calibri"/>
              <a:ea typeface="Calibri"/>
              <a:cs typeface="Calibri"/>
              <a:sym typeface="Calibri"/>
            </a:endParaRPr>
          </a:p>
          <a:p>
            <a:pPr marL="342900" indent="-342900">
              <a:lnSpc>
                <a:spcPct val="80000"/>
              </a:lnSpc>
              <a:spcBef>
                <a:spcPts val="592"/>
              </a:spcBef>
              <a:buClr>
                <a:schemeClr val="dk1"/>
              </a:buClr>
              <a:buSzPts val="2960"/>
              <a:buFont typeface="Arial"/>
              <a:buChar char="•"/>
            </a:pPr>
            <a:r>
              <a:rPr lang="en-US" sz="2400" dirty="0">
                <a:solidFill>
                  <a:schemeClr val="dk1"/>
                </a:solidFill>
                <a:latin typeface="Calibri"/>
                <a:ea typeface="Calibri"/>
                <a:cs typeface="Calibri"/>
                <a:sym typeface="Calibri"/>
              </a:rPr>
              <a:t>You will print out your slides full size. Either print in color or add color yourself. When you are done, and cut them out and add to your mineral cube</a:t>
            </a:r>
            <a:endParaRPr sz="2400" dirty="0">
              <a:solidFill>
                <a:schemeClr val="dk1"/>
              </a:solidFill>
              <a:latin typeface="Calibri"/>
              <a:ea typeface="Calibri"/>
              <a:cs typeface="Calibri"/>
              <a:sym typeface="Calibri"/>
            </a:endParaRPr>
          </a:p>
        </p:txBody>
      </p:sp>
      <p:sp>
        <p:nvSpPr>
          <p:cNvPr id="93" name="Google Shape;93;p14"/>
          <p:cNvSpPr/>
          <p:nvPr/>
        </p:nvSpPr>
        <p:spPr>
          <a:xfrm>
            <a:off x="2476413" y="2022097"/>
            <a:ext cx="3657600" cy="3657600"/>
          </a:xfrm>
          <a:prstGeom prst="rect">
            <a:avLst/>
          </a:prstGeom>
          <a:solidFill>
            <a:srgbClr val="F3F3F3"/>
          </a:solidFill>
          <a:ln w="38100"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94" name="Google Shape;94;p14"/>
          <p:cNvSpPr txBox="1"/>
          <p:nvPr/>
        </p:nvSpPr>
        <p:spPr>
          <a:xfrm>
            <a:off x="2946493" y="4701647"/>
            <a:ext cx="2756100" cy="646200"/>
          </a:xfrm>
          <a:prstGeom prst="rect">
            <a:avLst/>
          </a:prstGeom>
          <a:noFill/>
          <a:ln>
            <a:noFill/>
          </a:ln>
        </p:spPr>
        <p:txBody>
          <a:bodyPr spcFirstLastPara="1" wrap="square" lIns="91425" tIns="45700" rIns="91425" bIns="45700" anchor="t" anchorCtr="0">
            <a:noAutofit/>
          </a:bodyPr>
          <a:lstStyle/>
          <a:p>
            <a:r>
              <a:rPr lang="en-US" sz="3600">
                <a:solidFill>
                  <a:srgbClr val="0000FF"/>
                </a:solidFill>
                <a:latin typeface="Short Stack"/>
                <a:ea typeface="Short Stack"/>
                <a:cs typeface="Short Stack"/>
                <a:sym typeface="Short Stack"/>
              </a:rPr>
              <a:t>Diamonds</a:t>
            </a:r>
            <a:endParaRPr sz="3600">
              <a:solidFill>
                <a:srgbClr val="0000FF"/>
              </a:solidFill>
              <a:latin typeface="Short Stack"/>
              <a:ea typeface="Short Stack"/>
              <a:cs typeface="Short Stack"/>
              <a:sym typeface="Short Stack"/>
            </a:endParaRPr>
          </a:p>
        </p:txBody>
      </p:sp>
      <p:sp>
        <p:nvSpPr>
          <p:cNvPr id="95" name="Google Shape;95;p14"/>
          <p:cNvSpPr txBox="1"/>
          <p:nvPr/>
        </p:nvSpPr>
        <p:spPr>
          <a:xfrm>
            <a:off x="4233250" y="5302000"/>
            <a:ext cx="1621800" cy="320400"/>
          </a:xfrm>
          <a:prstGeom prst="rect">
            <a:avLst/>
          </a:prstGeom>
          <a:noFill/>
          <a:ln>
            <a:noFill/>
          </a:ln>
        </p:spPr>
        <p:txBody>
          <a:bodyPr spcFirstLastPara="1" wrap="square" lIns="91425" tIns="91425" rIns="91425" bIns="91425" anchor="t" anchorCtr="0">
            <a:noAutofit/>
          </a:bodyPr>
          <a:lstStyle/>
          <a:p>
            <a:r>
              <a:rPr lang="en-US" b="1" dirty="0">
                <a:solidFill>
                  <a:srgbClr val="0000FF"/>
                </a:solidFill>
              </a:rPr>
              <a:t>by Mrs. Meeks</a:t>
            </a:r>
            <a:endParaRPr b="1" dirty="0">
              <a:solidFill>
                <a:srgbClr val="0000FF"/>
              </a:solidFill>
            </a:endParaRPr>
          </a:p>
        </p:txBody>
      </p:sp>
      <p:sp>
        <p:nvSpPr>
          <p:cNvPr id="96" name="Google Shape;96;p14"/>
          <p:cNvSpPr/>
          <p:nvPr/>
        </p:nvSpPr>
        <p:spPr>
          <a:xfrm>
            <a:off x="2319475" y="1265252"/>
            <a:ext cx="3666579" cy="551048"/>
          </a:xfrm>
          <a:prstGeom prst="rect">
            <a:avLst/>
          </a:prstGeom>
        </p:spPr>
        <p:txBody>
          <a:bodyPr>
            <a:prstTxWarp prst="textPlain">
              <a:avLst>
                <a:gd name="adj" fmla="val 50661"/>
              </a:avLst>
            </a:prstTxWarp>
          </a:bodyPr>
          <a:lstStyle/>
          <a:p>
            <a:pPr lvl="0" algn="ctr"/>
            <a:r>
              <a:rPr dirty="0">
                <a:ln w="9525" cap="flat" cmpd="sng">
                  <a:solidFill>
                    <a:schemeClr val="dk2"/>
                  </a:solidFill>
                  <a:prstDash val="solid"/>
                  <a:round/>
                  <a:headEnd type="none" w="sm" len="sm"/>
                  <a:tailEnd type="none" w="sm" len="sm"/>
                </a:ln>
                <a:solidFill>
                  <a:srgbClr val="FF00FF"/>
                </a:solidFill>
                <a:latin typeface="Arial"/>
              </a:rPr>
              <a:t>SAMPLE</a:t>
            </a:r>
          </a:p>
        </p:txBody>
      </p:sp>
      <p:sp>
        <p:nvSpPr>
          <p:cNvPr id="97" name="Google Shape;97;p14"/>
          <p:cNvSpPr/>
          <p:nvPr/>
        </p:nvSpPr>
        <p:spPr>
          <a:xfrm>
            <a:off x="2114226" y="6382045"/>
            <a:ext cx="8191251" cy="367530"/>
          </a:xfrm>
          <a:prstGeom prst="rect">
            <a:avLst/>
          </a:prstGeom>
        </p:spPr>
        <p:txBody>
          <a:bodyPr>
            <a:prstTxWarp prst="textPlain">
              <a:avLst/>
            </a:prstTxWarp>
          </a:bodyPr>
          <a:lstStyle/>
          <a:p>
            <a:pPr lvl="0" algn="ctr"/>
            <a:endParaRPr dirty="0">
              <a:ln w="9525" cap="flat" cmpd="sng">
                <a:solidFill>
                  <a:schemeClr val="dk2"/>
                </a:solidFill>
                <a:prstDash val="solid"/>
                <a:round/>
                <a:headEnd type="none" w="sm" len="sm"/>
                <a:tailEnd type="none" w="sm" len="sm"/>
              </a:ln>
              <a:solidFill>
                <a:srgbClr val="00FFFF"/>
              </a:solidFill>
              <a:latin typeface="Arial"/>
            </a:endParaRPr>
          </a:p>
        </p:txBody>
      </p:sp>
      <p:pic>
        <p:nvPicPr>
          <p:cNvPr id="98" name="Google Shape;98;p14"/>
          <p:cNvPicPr preferRelativeResize="0"/>
          <p:nvPr/>
        </p:nvPicPr>
        <p:blipFill>
          <a:blip r:embed="rId3">
            <a:alphaModFix/>
          </a:blip>
          <a:stretch>
            <a:fillRect/>
          </a:stretch>
        </p:blipFill>
        <p:spPr>
          <a:xfrm>
            <a:off x="2663050" y="2466712"/>
            <a:ext cx="3323004" cy="2184875"/>
          </a:xfrm>
          <a:prstGeom prst="rect">
            <a:avLst/>
          </a:prstGeom>
          <a:noFill/>
          <a:ln>
            <a:noFill/>
          </a:ln>
        </p:spPr>
      </p:pic>
    </p:spTree>
    <p:extLst>
      <p:ext uri="{BB962C8B-B14F-4D97-AF65-F5344CB8AC3E}">
        <p14:creationId xmlns:p14="http://schemas.microsoft.com/office/powerpoint/2010/main" val="3682466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dk1"/>
              </a:buClr>
            </a:pPr>
            <a:r>
              <a:rPr lang="en-US">
                <a:solidFill>
                  <a:schemeClr val="dk1"/>
                </a:solidFill>
                <a:latin typeface="Calibri"/>
                <a:ea typeface="Calibri"/>
                <a:cs typeface="Calibri"/>
                <a:sym typeface="Calibri"/>
              </a:rPr>
              <a:t>Top of cube</a:t>
            </a:r>
            <a:endParaRPr>
              <a:solidFill>
                <a:schemeClr val="dk1"/>
              </a:solidFill>
              <a:latin typeface="Calibri"/>
              <a:ea typeface="Calibri"/>
              <a:cs typeface="Calibri"/>
              <a:sym typeface="Calibri"/>
            </a:endParaRPr>
          </a:p>
        </p:txBody>
      </p:sp>
      <p:sp>
        <p:nvSpPr>
          <p:cNvPr id="104" name="Google Shape;104;p15"/>
          <p:cNvSpPr/>
          <p:nvPr/>
        </p:nvSpPr>
        <p:spPr>
          <a:xfrm>
            <a:off x="2476413" y="2022097"/>
            <a:ext cx="3657600" cy="3657600"/>
          </a:xfrm>
          <a:prstGeom prst="rect">
            <a:avLst/>
          </a:prstGeom>
          <a:solidFill>
            <a:srgbClr val="FFFFFF"/>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05" name="Google Shape;105;p15"/>
          <p:cNvSpPr txBox="1"/>
          <p:nvPr/>
        </p:nvSpPr>
        <p:spPr>
          <a:xfrm>
            <a:off x="7299375" y="2022100"/>
            <a:ext cx="2779200" cy="2595000"/>
          </a:xfrm>
          <a:prstGeom prst="rect">
            <a:avLst/>
          </a:prstGeom>
          <a:noFill/>
          <a:ln>
            <a:noFill/>
          </a:ln>
        </p:spPr>
        <p:txBody>
          <a:bodyPr spcFirstLastPara="1" wrap="square" lIns="91425" tIns="45700" rIns="91425" bIns="45700" anchor="t" anchorCtr="0">
            <a:noAutofit/>
          </a:bodyPr>
          <a:lstStyle/>
          <a:p>
            <a:r>
              <a:rPr lang="en-US" b="1" dirty="0">
                <a:solidFill>
                  <a:schemeClr val="dk1"/>
                </a:solidFill>
                <a:latin typeface="Calibri"/>
                <a:ea typeface="Calibri"/>
                <a:cs typeface="Calibri"/>
                <a:sym typeface="Calibri"/>
              </a:rPr>
              <a:t>This box includes:</a:t>
            </a:r>
            <a:endParaRPr b="1" dirty="0"/>
          </a:p>
          <a:p>
            <a:endParaRPr b="1" dirty="0">
              <a:solidFill>
                <a:schemeClr val="dk1"/>
              </a:solidFill>
              <a:latin typeface="Calibri"/>
              <a:ea typeface="Calibri"/>
              <a:cs typeface="Calibri"/>
              <a:sym typeface="Calibri"/>
            </a:endParaRPr>
          </a:p>
          <a:p>
            <a:pPr marL="457200" indent="-342900">
              <a:buClr>
                <a:schemeClr val="dk1"/>
              </a:buClr>
              <a:buSzPts val="1800"/>
              <a:buFont typeface="Calibri"/>
              <a:buAutoNum type="arabicPeriod"/>
            </a:pPr>
            <a:r>
              <a:rPr lang="en-US" b="1" dirty="0">
                <a:solidFill>
                  <a:schemeClr val="dk1"/>
                </a:solidFill>
                <a:latin typeface="Calibri"/>
                <a:ea typeface="Calibri"/>
                <a:cs typeface="Calibri"/>
                <a:sym typeface="Calibri"/>
              </a:rPr>
              <a:t>Name of Mineral</a:t>
            </a:r>
            <a:endParaRPr b="1" dirty="0">
              <a:solidFill>
                <a:schemeClr val="dk1"/>
              </a:solidFill>
              <a:latin typeface="Calibri"/>
              <a:ea typeface="Calibri"/>
              <a:cs typeface="Calibri"/>
              <a:sym typeface="Calibri"/>
            </a:endParaRPr>
          </a:p>
          <a:p>
            <a:pPr marL="457200" indent="-342900">
              <a:buClr>
                <a:schemeClr val="dk1"/>
              </a:buClr>
              <a:buSzPts val="1800"/>
              <a:buFont typeface="Calibri"/>
              <a:buAutoNum type="arabicPeriod"/>
            </a:pPr>
            <a:r>
              <a:rPr lang="en-US" b="1" dirty="0">
                <a:solidFill>
                  <a:schemeClr val="dk1"/>
                </a:solidFill>
                <a:latin typeface="Calibri"/>
                <a:ea typeface="Calibri"/>
                <a:cs typeface="Calibri"/>
                <a:sym typeface="Calibri"/>
              </a:rPr>
              <a:t>Your name  </a:t>
            </a:r>
            <a:endParaRPr b="1" dirty="0"/>
          </a:p>
          <a:p>
            <a:pPr marL="457200" indent="-342900">
              <a:buClr>
                <a:schemeClr val="dk1"/>
              </a:buClr>
              <a:buSzPts val="1800"/>
              <a:buFont typeface="Calibri"/>
              <a:buAutoNum type="arabicPeriod"/>
            </a:pPr>
            <a:r>
              <a:rPr lang="en-US" b="1" dirty="0">
                <a:solidFill>
                  <a:schemeClr val="dk1"/>
                </a:solidFill>
                <a:latin typeface="Calibri"/>
                <a:ea typeface="Calibri"/>
                <a:cs typeface="Calibri"/>
                <a:sym typeface="Calibri"/>
              </a:rPr>
              <a:t>Block #</a:t>
            </a:r>
            <a:endParaRPr b="1" dirty="0">
              <a:solidFill>
                <a:schemeClr val="dk1"/>
              </a:solidFill>
              <a:latin typeface="Calibri"/>
              <a:ea typeface="Calibri"/>
              <a:cs typeface="Calibri"/>
              <a:sym typeface="Calibri"/>
            </a:endParaRPr>
          </a:p>
          <a:p>
            <a:pPr marL="457200" indent="-342900">
              <a:buClr>
                <a:schemeClr val="dk1"/>
              </a:buClr>
              <a:buSzPts val="1800"/>
              <a:buFont typeface="Calibri"/>
              <a:buAutoNum type="arabicPeriod"/>
            </a:pPr>
            <a:r>
              <a:rPr lang="en-US" b="1" dirty="0">
                <a:solidFill>
                  <a:schemeClr val="dk1"/>
                </a:solidFill>
                <a:latin typeface="Calibri"/>
                <a:ea typeface="Calibri"/>
                <a:cs typeface="Calibri"/>
                <a:sym typeface="Calibri"/>
              </a:rPr>
              <a:t>Picture of your Mineral</a:t>
            </a:r>
            <a:endParaRPr b="1" dirty="0">
              <a:solidFill>
                <a:schemeClr val="dk1"/>
              </a:solidFill>
              <a:latin typeface="Calibri"/>
              <a:ea typeface="Calibri"/>
              <a:cs typeface="Calibri"/>
              <a:sym typeface="Calibri"/>
            </a:endParaRPr>
          </a:p>
          <a:p>
            <a:endParaRPr dirty="0">
              <a:solidFill>
                <a:schemeClr val="dk1"/>
              </a:solidFill>
              <a:latin typeface="Calibri"/>
              <a:ea typeface="Calibri"/>
              <a:cs typeface="Calibri"/>
              <a:sym typeface="Calibri"/>
            </a:endParaRPr>
          </a:p>
        </p:txBody>
      </p:sp>
      <p:sp>
        <p:nvSpPr>
          <p:cNvPr id="106" name="Google Shape;106;p15"/>
          <p:cNvSpPr txBox="1"/>
          <p:nvPr/>
        </p:nvSpPr>
        <p:spPr>
          <a:xfrm>
            <a:off x="2374800" y="1498325"/>
            <a:ext cx="4077000" cy="422100"/>
          </a:xfrm>
          <a:prstGeom prst="rect">
            <a:avLst/>
          </a:prstGeom>
          <a:noFill/>
          <a:ln>
            <a:noFill/>
          </a:ln>
        </p:spPr>
        <p:txBody>
          <a:bodyPr spcFirstLastPara="1" wrap="square" lIns="91425" tIns="91425" rIns="91425" bIns="91425" anchor="t" anchorCtr="0">
            <a:noAutofit/>
          </a:bodyPr>
          <a:lstStyle/>
          <a:p>
            <a:r>
              <a:rPr lang="en-US" b="1"/>
              <a:t>Do not change the SIZE of the box below</a:t>
            </a:r>
            <a:endParaRPr b="1"/>
          </a:p>
        </p:txBody>
      </p:sp>
      <p:sp>
        <p:nvSpPr>
          <p:cNvPr id="107" name="Google Shape;107;p15"/>
          <p:cNvSpPr/>
          <p:nvPr/>
        </p:nvSpPr>
        <p:spPr>
          <a:xfrm>
            <a:off x="2114226" y="6382045"/>
            <a:ext cx="8191251" cy="367530"/>
          </a:xfrm>
          <a:prstGeom prst="rect">
            <a:avLst/>
          </a:prstGeom>
        </p:spPr>
        <p:txBody>
          <a:bodyPr>
            <a:prstTxWarp prst="textPlain">
              <a:avLst/>
            </a:prstTxWarp>
          </a:bodyPr>
          <a:lstStyle/>
          <a:p>
            <a:pPr lvl="0" algn="ctr"/>
            <a:endParaRPr dirty="0">
              <a:ln w="9525" cap="flat" cmpd="sng">
                <a:solidFill>
                  <a:schemeClr val="dk2"/>
                </a:solidFill>
                <a:prstDash val="solid"/>
                <a:round/>
                <a:headEnd type="none" w="sm" len="sm"/>
                <a:tailEnd type="none" w="sm" len="sm"/>
              </a:ln>
              <a:solidFill>
                <a:srgbClr val="00FFFF"/>
              </a:solidFill>
              <a:latin typeface="Arial"/>
            </a:endParaRPr>
          </a:p>
        </p:txBody>
      </p:sp>
    </p:spTree>
    <p:extLst>
      <p:ext uri="{BB962C8B-B14F-4D97-AF65-F5344CB8AC3E}">
        <p14:creationId xmlns:p14="http://schemas.microsoft.com/office/powerpoint/2010/main" val="1590772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6"/>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dk1"/>
              </a:buClr>
            </a:pPr>
            <a:r>
              <a:rPr lang="en-US">
                <a:solidFill>
                  <a:schemeClr val="dk1"/>
                </a:solidFill>
                <a:latin typeface="Calibri"/>
                <a:ea typeface="Calibri"/>
                <a:cs typeface="Calibri"/>
                <a:sym typeface="Calibri"/>
              </a:rPr>
              <a:t>Bottom of cube</a:t>
            </a:r>
            <a:endParaRPr>
              <a:solidFill>
                <a:schemeClr val="dk1"/>
              </a:solidFill>
              <a:latin typeface="Calibri"/>
              <a:ea typeface="Calibri"/>
              <a:cs typeface="Calibri"/>
              <a:sym typeface="Calibri"/>
            </a:endParaRPr>
          </a:p>
        </p:txBody>
      </p:sp>
      <p:sp>
        <p:nvSpPr>
          <p:cNvPr id="113" name="Google Shape;113;p16"/>
          <p:cNvSpPr/>
          <p:nvPr/>
        </p:nvSpPr>
        <p:spPr>
          <a:xfrm>
            <a:off x="2476413" y="1945897"/>
            <a:ext cx="3657600" cy="3657600"/>
          </a:xfrm>
          <a:prstGeom prst="rect">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14" name="Google Shape;114;p16"/>
          <p:cNvSpPr txBox="1"/>
          <p:nvPr/>
        </p:nvSpPr>
        <p:spPr>
          <a:xfrm>
            <a:off x="6722264" y="2022097"/>
            <a:ext cx="3488537" cy="3970318"/>
          </a:xfrm>
          <a:prstGeom prst="rect">
            <a:avLst/>
          </a:prstGeom>
          <a:noFill/>
          <a:ln>
            <a:noFill/>
          </a:ln>
        </p:spPr>
        <p:txBody>
          <a:bodyPr spcFirstLastPara="1" wrap="square" lIns="91425" tIns="45700" rIns="91425" bIns="45700" anchor="t" anchorCtr="0">
            <a:noAutofit/>
          </a:bodyPr>
          <a:lstStyle/>
          <a:p>
            <a:r>
              <a:rPr lang="en-US" b="1">
                <a:solidFill>
                  <a:schemeClr val="dk1"/>
                </a:solidFill>
                <a:latin typeface="Calibri"/>
                <a:ea typeface="Calibri"/>
                <a:cs typeface="Calibri"/>
                <a:sym typeface="Calibri"/>
              </a:rPr>
              <a:t>This box includes:</a:t>
            </a:r>
            <a:endParaRPr/>
          </a:p>
          <a:p>
            <a:endParaRPr b="1">
              <a:solidFill>
                <a:schemeClr val="dk1"/>
              </a:solidFill>
              <a:latin typeface="Calibri"/>
              <a:ea typeface="Calibri"/>
              <a:cs typeface="Calibri"/>
              <a:sym typeface="Calibri"/>
            </a:endParaRPr>
          </a:p>
          <a:p>
            <a:r>
              <a:rPr lang="en-US" b="1">
                <a:solidFill>
                  <a:schemeClr val="dk1"/>
                </a:solidFill>
                <a:latin typeface="Calibri"/>
                <a:ea typeface="Calibri"/>
                <a:cs typeface="Calibri"/>
                <a:sym typeface="Calibri"/>
              </a:rPr>
              <a:t>2 + Pictures of (</a:t>
            </a:r>
            <a:r>
              <a:rPr lang="en-US" b="1" i="1">
                <a:solidFill>
                  <a:schemeClr val="dk1"/>
                </a:solidFill>
                <a:latin typeface="Calibri"/>
                <a:ea typeface="Calibri"/>
                <a:cs typeface="Calibri"/>
                <a:sym typeface="Calibri"/>
              </a:rPr>
              <a:t>Write your Mineral  Name here</a:t>
            </a:r>
            <a:r>
              <a:rPr lang="en-US" b="1">
                <a:solidFill>
                  <a:schemeClr val="dk1"/>
                </a:solidFill>
                <a:latin typeface="Calibri"/>
                <a:ea typeface="Calibri"/>
                <a:cs typeface="Calibri"/>
                <a:sym typeface="Calibri"/>
              </a:rPr>
              <a:t>)</a:t>
            </a:r>
            <a:endParaRPr>
              <a:solidFill>
                <a:schemeClr val="dk1"/>
              </a:solidFill>
              <a:latin typeface="Calibri"/>
              <a:ea typeface="Calibri"/>
              <a:cs typeface="Calibri"/>
              <a:sym typeface="Calibri"/>
            </a:endParaRPr>
          </a:p>
          <a:p>
            <a:r>
              <a:rPr lang="en-US" b="1">
                <a:solidFill>
                  <a:schemeClr val="dk1"/>
                </a:solidFill>
                <a:latin typeface="Calibri"/>
                <a:ea typeface="Calibri"/>
                <a:cs typeface="Calibri"/>
                <a:sym typeface="Calibri"/>
              </a:rPr>
              <a:t> </a:t>
            </a:r>
            <a:endParaRPr>
              <a:solidFill>
                <a:schemeClr val="dk1"/>
              </a:solidFill>
              <a:latin typeface="Calibri"/>
              <a:ea typeface="Calibri"/>
              <a:cs typeface="Calibri"/>
              <a:sym typeface="Calibri"/>
            </a:endParaRPr>
          </a:p>
          <a:p>
            <a:r>
              <a:rPr lang="en-US" i="1">
                <a:solidFill>
                  <a:schemeClr val="dk1"/>
                </a:solidFill>
                <a:latin typeface="Calibri"/>
                <a:ea typeface="Calibri"/>
                <a:cs typeface="Calibri"/>
                <a:sym typeface="Calibri"/>
              </a:rPr>
              <a:t> </a:t>
            </a:r>
            <a:endParaRPr>
              <a:solidFill>
                <a:schemeClr val="dk1"/>
              </a:solidFill>
              <a:latin typeface="Calibri"/>
              <a:ea typeface="Calibri"/>
              <a:cs typeface="Calibri"/>
              <a:sym typeface="Calibri"/>
            </a:endParaRPr>
          </a:p>
          <a:p>
            <a:r>
              <a:rPr lang="en-US" i="1">
                <a:solidFill>
                  <a:schemeClr val="dk1"/>
                </a:solidFill>
                <a:latin typeface="Calibri"/>
                <a:ea typeface="Calibri"/>
                <a:cs typeface="Calibri"/>
                <a:sym typeface="Calibri"/>
              </a:rPr>
              <a:t>(You must have at least</a:t>
            </a:r>
            <a:endParaRPr>
              <a:solidFill>
                <a:schemeClr val="dk1"/>
              </a:solidFill>
              <a:latin typeface="Calibri"/>
              <a:ea typeface="Calibri"/>
              <a:cs typeface="Calibri"/>
              <a:sym typeface="Calibri"/>
            </a:endParaRPr>
          </a:p>
          <a:p>
            <a:r>
              <a:rPr lang="en-US" i="1">
                <a:solidFill>
                  <a:schemeClr val="dk1"/>
                </a:solidFill>
                <a:latin typeface="Calibri"/>
                <a:ea typeface="Calibri"/>
                <a:cs typeface="Calibri"/>
                <a:sym typeface="Calibri"/>
              </a:rPr>
              <a:t> </a:t>
            </a:r>
            <a:r>
              <a:rPr lang="en-US" b="1" i="1">
                <a:solidFill>
                  <a:schemeClr val="dk1"/>
                </a:solidFill>
                <a:latin typeface="Calibri"/>
                <a:ea typeface="Calibri"/>
                <a:cs typeface="Calibri"/>
                <a:sym typeface="Calibri"/>
              </a:rPr>
              <a:t>two </a:t>
            </a:r>
            <a:r>
              <a:rPr lang="en-US" i="1">
                <a:solidFill>
                  <a:schemeClr val="dk1"/>
                </a:solidFill>
                <a:latin typeface="Calibri"/>
                <a:ea typeface="Calibri"/>
                <a:cs typeface="Calibri"/>
                <a:sym typeface="Calibri"/>
              </a:rPr>
              <a:t>pictures of your mineral) </a:t>
            </a:r>
            <a:endParaRPr>
              <a:solidFill>
                <a:schemeClr val="dk1"/>
              </a:solidFill>
              <a:latin typeface="Calibri"/>
              <a:ea typeface="Calibri"/>
              <a:cs typeface="Calibri"/>
              <a:sym typeface="Calibri"/>
            </a:endParaRPr>
          </a:p>
          <a:p>
            <a:r>
              <a:rPr lang="en-US" i="1">
                <a:solidFill>
                  <a:schemeClr val="dk1"/>
                </a:solidFill>
                <a:latin typeface="Calibri"/>
                <a:ea typeface="Calibri"/>
                <a:cs typeface="Calibri"/>
                <a:sym typeface="Calibri"/>
              </a:rPr>
              <a:t> </a:t>
            </a:r>
            <a:endParaRPr>
              <a:solidFill>
                <a:schemeClr val="dk1"/>
              </a:solidFill>
              <a:latin typeface="Calibri"/>
              <a:ea typeface="Calibri"/>
              <a:cs typeface="Calibri"/>
              <a:sym typeface="Calibri"/>
            </a:endParaRPr>
          </a:p>
          <a:p>
            <a:r>
              <a:rPr lang="en-US" i="1">
                <a:solidFill>
                  <a:schemeClr val="dk1"/>
                </a:solidFill>
                <a:latin typeface="Calibri"/>
                <a:ea typeface="Calibri"/>
                <a:cs typeface="Calibri"/>
                <a:sym typeface="Calibri"/>
              </a:rPr>
              <a:t>(The pictures are to show the mineral in an unprocessed or </a:t>
            </a:r>
            <a:r>
              <a:rPr lang="en-US" b="1" i="1">
                <a:solidFill>
                  <a:schemeClr val="dk1"/>
                </a:solidFill>
                <a:latin typeface="Calibri"/>
                <a:ea typeface="Calibri"/>
                <a:cs typeface="Calibri"/>
                <a:sym typeface="Calibri"/>
              </a:rPr>
              <a:t>raw </a:t>
            </a:r>
            <a:r>
              <a:rPr lang="en-US" i="1">
                <a:solidFill>
                  <a:schemeClr val="dk1"/>
                </a:solidFill>
                <a:latin typeface="Calibri"/>
                <a:ea typeface="Calibri"/>
                <a:cs typeface="Calibri"/>
                <a:sym typeface="Calibri"/>
              </a:rPr>
              <a:t>form, as it looks when it is found in </a:t>
            </a:r>
            <a:endParaRPr/>
          </a:p>
          <a:p>
            <a:r>
              <a:rPr lang="en-US" i="1">
                <a:solidFill>
                  <a:schemeClr val="dk1"/>
                </a:solidFill>
                <a:latin typeface="Calibri"/>
                <a:ea typeface="Calibri"/>
                <a:cs typeface="Calibri"/>
                <a:sym typeface="Calibri"/>
              </a:rPr>
              <a:t>the ground or in a mine)</a:t>
            </a:r>
            <a:endParaRPr>
              <a:solidFill>
                <a:schemeClr val="dk1"/>
              </a:solidFill>
              <a:latin typeface="Calibri"/>
              <a:ea typeface="Calibri"/>
              <a:cs typeface="Calibri"/>
              <a:sym typeface="Calibri"/>
            </a:endParaRPr>
          </a:p>
          <a:p>
            <a:endParaRPr>
              <a:solidFill>
                <a:schemeClr val="dk1"/>
              </a:solidFill>
              <a:latin typeface="Calibri"/>
              <a:ea typeface="Calibri"/>
              <a:cs typeface="Calibri"/>
              <a:sym typeface="Calibri"/>
            </a:endParaRPr>
          </a:p>
        </p:txBody>
      </p:sp>
      <p:sp>
        <p:nvSpPr>
          <p:cNvPr id="115" name="Google Shape;115;p16"/>
          <p:cNvSpPr txBox="1"/>
          <p:nvPr/>
        </p:nvSpPr>
        <p:spPr>
          <a:xfrm>
            <a:off x="2374800" y="1498325"/>
            <a:ext cx="4077000" cy="422100"/>
          </a:xfrm>
          <a:prstGeom prst="rect">
            <a:avLst/>
          </a:prstGeom>
          <a:noFill/>
          <a:ln>
            <a:noFill/>
          </a:ln>
        </p:spPr>
        <p:txBody>
          <a:bodyPr spcFirstLastPara="1" wrap="square" lIns="91425" tIns="91425" rIns="91425" bIns="91425" anchor="t" anchorCtr="0">
            <a:noAutofit/>
          </a:bodyPr>
          <a:lstStyle/>
          <a:p>
            <a:r>
              <a:rPr lang="en-US" b="1"/>
              <a:t>Do not change the SIZE of the box below</a:t>
            </a:r>
            <a:endParaRPr b="1"/>
          </a:p>
        </p:txBody>
      </p:sp>
      <p:sp>
        <p:nvSpPr>
          <p:cNvPr id="116" name="Google Shape;116;p16"/>
          <p:cNvSpPr/>
          <p:nvPr/>
        </p:nvSpPr>
        <p:spPr>
          <a:xfrm>
            <a:off x="2114226" y="6382045"/>
            <a:ext cx="8191251" cy="367530"/>
          </a:xfrm>
          <a:prstGeom prst="rect">
            <a:avLst/>
          </a:prstGeom>
        </p:spPr>
        <p:txBody>
          <a:bodyPr>
            <a:prstTxWarp prst="textPlain">
              <a:avLst/>
            </a:prstTxWarp>
          </a:bodyPr>
          <a:lstStyle/>
          <a:p>
            <a:pPr lvl="0" algn="ctr"/>
            <a:endParaRPr dirty="0">
              <a:ln w="9525" cap="flat" cmpd="sng">
                <a:solidFill>
                  <a:schemeClr val="dk2"/>
                </a:solidFill>
                <a:prstDash val="solid"/>
                <a:round/>
                <a:headEnd type="none" w="sm" len="sm"/>
                <a:tailEnd type="none" w="sm" len="sm"/>
              </a:ln>
              <a:solidFill>
                <a:srgbClr val="00FFFF"/>
              </a:solidFill>
              <a:latin typeface="Arial"/>
            </a:endParaRPr>
          </a:p>
        </p:txBody>
      </p:sp>
    </p:spTree>
    <p:extLst>
      <p:ext uri="{BB962C8B-B14F-4D97-AF65-F5344CB8AC3E}">
        <p14:creationId xmlns:p14="http://schemas.microsoft.com/office/powerpoint/2010/main" val="1334449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7"/>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dk1"/>
              </a:buClr>
            </a:pPr>
            <a:r>
              <a:rPr lang="en-US">
                <a:solidFill>
                  <a:schemeClr val="dk1"/>
                </a:solidFill>
                <a:latin typeface="Calibri"/>
                <a:ea typeface="Calibri"/>
                <a:cs typeface="Calibri"/>
                <a:sym typeface="Calibri"/>
              </a:rPr>
              <a:t>Side 1 of cube</a:t>
            </a:r>
            <a:endParaRPr>
              <a:solidFill>
                <a:schemeClr val="dk1"/>
              </a:solidFill>
              <a:latin typeface="Calibri"/>
              <a:ea typeface="Calibri"/>
              <a:cs typeface="Calibri"/>
              <a:sym typeface="Calibri"/>
            </a:endParaRPr>
          </a:p>
        </p:txBody>
      </p:sp>
      <p:sp>
        <p:nvSpPr>
          <p:cNvPr id="122" name="Google Shape;122;p17"/>
          <p:cNvSpPr/>
          <p:nvPr/>
        </p:nvSpPr>
        <p:spPr>
          <a:xfrm>
            <a:off x="2362200" y="2022097"/>
            <a:ext cx="3657600" cy="3657600"/>
          </a:xfrm>
          <a:prstGeom prst="rect">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23" name="Google Shape;123;p17"/>
          <p:cNvSpPr txBox="1"/>
          <p:nvPr/>
        </p:nvSpPr>
        <p:spPr>
          <a:xfrm>
            <a:off x="6469864" y="2022098"/>
            <a:ext cx="3740937" cy="3970318"/>
          </a:xfrm>
          <a:prstGeom prst="rect">
            <a:avLst/>
          </a:prstGeom>
          <a:noFill/>
          <a:ln>
            <a:noFill/>
          </a:ln>
        </p:spPr>
        <p:txBody>
          <a:bodyPr spcFirstLastPara="1" wrap="square" lIns="91425" tIns="45700" rIns="91425" bIns="45700" anchor="t" anchorCtr="0">
            <a:noAutofit/>
          </a:bodyPr>
          <a:lstStyle/>
          <a:p>
            <a:r>
              <a:rPr lang="en-US" b="1">
                <a:solidFill>
                  <a:schemeClr val="dk1"/>
                </a:solidFill>
                <a:latin typeface="Calibri"/>
                <a:ea typeface="Calibri"/>
                <a:cs typeface="Calibri"/>
                <a:sym typeface="Calibri"/>
              </a:rPr>
              <a:t>This box includes:</a:t>
            </a:r>
            <a:endParaRPr b="1">
              <a:solidFill>
                <a:schemeClr val="dk1"/>
              </a:solidFill>
              <a:latin typeface="Calibri"/>
              <a:ea typeface="Calibri"/>
              <a:cs typeface="Calibri"/>
              <a:sym typeface="Calibri"/>
            </a:endParaRPr>
          </a:p>
          <a:p>
            <a:endParaRPr b="1">
              <a:solidFill>
                <a:schemeClr val="dk1"/>
              </a:solidFill>
              <a:latin typeface="Calibri"/>
              <a:ea typeface="Calibri"/>
              <a:cs typeface="Calibri"/>
              <a:sym typeface="Calibri"/>
            </a:endParaRPr>
          </a:p>
          <a:p>
            <a:r>
              <a:rPr lang="en-US" b="1">
                <a:solidFill>
                  <a:schemeClr val="dk1"/>
                </a:solidFill>
                <a:latin typeface="Calibri"/>
                <a:ea typeface="Calibri"/>
                <a:cs typeface="Calibri"/>
                <a:sym typeface="Calibri"/>
              </a:rPr>
              <a:t>Chemical Properties of (Mineral) </a:t>
            </a:r>
            <a:endParaRPr b="1">
              <a:solidFill>
                <a:schemeClr val="dk1"/>
              </a:solidFill>
              <a:latin typeface="Calibri"/>
              <a:ea typeface="Calibri"/>
              <a:cs typeface="Calibri"/>
              <a:sym typeface="Calibri"/>
            </a:endParaRPr>
          </a:p>
          <a:p>
            <a:pPr marL="457200" indent="-342900">
              <a:buClr>
                <a:schemeClr val="dk1"/>
              </a:buClr>
              <a:buSzPts val="1800"/>
              <a:buFont typeface="Calibri"/>
              <a:buAutoNum type="arabicPeriod"/>
            </a:pPr>
            <a:r>
              <a:rPr lang="en-US" b="1">
                <a:solidFill>
                  <a:schemeClr val="dk1"/>
                </a:solidFill>
                <a:latin typeface="Calibri"/>
                <a:ea typeface="Calibri"/>
                <a:cs typeface="Calibri"/>
                <a:sym typeface="Calibri"/>
              </a:rPr>
              <a:t>Chemical Formula:</a:t>
            </a:r>
            <a:endParaRPr/>
          </a:p>
          <a:p>
            <a:pPr marL="457200" indent="-342900">
              <a:buClr>
                <a:schemeClr val="dk1"/>
              </a:buClr>
              <a:buSzPts val="1800"/>
              <a:buFont typeface="Calibri"/>
              <a:buAutoNum type="arabicPeriod"/>
            </a:pPr>
            <a:r>
              <a:rPr lang="en-US" b="1">
                <a:solidFill>
                  <a:schemeClr val="dk1"/>
                </a:solidFill>
                <a:latin typeface="Calibri"/>
                <a:ea typeface="Calibri"/>
                <a:cs typeface="Calibri"/>
                <a:sym typeface="Calibri"/>
              </a:rPr>
              <a:t>Mineral Group:</a:t>
            </a:r>
            <a:endParaRPr/>
          </a:p>
          <a:p>
            <a:pPr marL="457200" indent="-342900">
              <a:buClr>
                <a:schemeClr val="dk1"/>
              </a:buClr>
              <a:buSzPts val="1800"/>
              <a:buFont typeface="Calibri"/>
              <a:buAutoNum type="arabicPeriod"/>
            </a:pPr>
            <a:r>
              <a:rPr lang="en-US" b="1">
                <a:solidFill>
                  <a:schemeClr val="dk1"/>
                </a:solidFill>
                <a:latin typeface="Calibri"/>
                <a:ea typeface="Calibri"/>
                <a:cs typeface="Calibri"/>
                <a:sym typeface="Calibri"/>
              </a:rPr>
              <a:t>Crystal System:</a:t>
            </a:r>
            <a:endParaRPr>
              <a:solidFill>
                <a:schemeClr val="dk1"/>
              </a:solidFill>
              <a:latin typeface="Calibri"/>
              <a:ea typeface="Calibri"/>
              <a:cs typeface="Calibri"/>
              <a:sym typeface="Calibri"/>
            </a:endParaRPr>
          </a:p>
          <a:p>
            <a:pPr marL="457200" indent="-342900">
              <a:buClr>
                <a:schemeClr val="dk1"/>
              </a:buClr>
              <a:buSzPts val="1800"/>
              <a:buFont typeface="Calibri"/>
              <a:buAutoNum type="arabicPeriod"/>
            </a:pPr>
            <a:r>
              <a:rPr lang="en-US" b="1">
                <a:solidFill>
                  <a:schemeClr val="dk1"/>
                </a:solidFill>
                <a:latin typeface="Calibri"/>
                <a:ea typeface="Calibri"/>
                <a:cs typeface="Calibri"/>
                <a:sym typeface="Calibri"/>
              </a:rPr>
              <a:t>What the crystal looks like: give a general description</a:t>
            </a:r>
            <a:r>
              <a:rPr lang="en-US">
                <a:solidFill>
                  <a:schemeClr val="dk1"/>
                </a:solidFill>
                <a:latin typeface="Calibri"/>
                <a:ea typeface="Calibri"/>
                <a:cs typeface="Calibri"/>
                <a:sym typeface="Calibri"/>
              </a:rPr>
              <a:t> </a:t>
            </a:r>
            <a:endParaRPr>
              <a:solidFill>
                <a:schemeClr val="dk1"/>
              </a:solidFill>
              <a:latin typeface="Calibri"/>
              <a:ea typeface="Calibri"/>
              <a:cs typeface="Calibri"/>
              <a:sym typeface="Calibri"/>
            </a:endParaRPr>
          </a:p>
          <a:p>
            <a:endParaRPr>
              <a:solidFill>
                <a:schemeClr val="dk1"/>
              </a:solidFill>
              <a:latin typeface="Calibri"/>
              <a:ea typeface="Calibri"/>
              <a:cs typeface="Calibri"/>
              <a:sym typeface="Calibri"/>
            </a:endParaRPr>
          </a:p>
        </p:txBody>
      </p:sp>
      <p:sp>
        <p:nvSpPr>
          <p:cNvPr id="124" name="Google Shape;124;p17"/>
          <p:cNvSpPr txBox="1"/>
          <p:nvPr/>
        </p:nvSpPr>
        <p:spPr>
          <a:xfrm>
            <a:off x="2374800" y="1498325"/>
            <a:ext cx="4077000" cy="422100"/>
          </a:xfrm>
          <a:prstGeom prst="rect">
            <a:avLst/>
          </a:prstGeom>
          <a:noFill/>
          <a:ln>
            <a:noFill/>
          </a:ln>
        </p:spPr>
        <p:txBody>
          <a:bodyPr spcFirstLastPara="1" wrap="square" lIns="91425" tIns="91425" rIns="91425" bIns="91425" anchor="t" anchorCtr="0">
            <a:noAutofit/>
          </a:bodyPr>
          <a:lstStyle/>
          <a:p>
            <a:r>
              <a:rPr lang="en-US" b="1"/>
              <a:t>Do not change the SIZE of the box below</a:t>
            </a:r>
            <a:endParaRPr b="1"/>
          </a:p>
        </p:txBody>
      </p:sp>
      <p:sp>
        <p:nvSpPr>
          <p:cNvPr id="125" name="Google Shape;125;p17"/>
          <p:cNvSpPr/>
          <p:nvPr/>
        </p:nvSpPr>
        <p:spPr>
          <a:xfrm>
            <a:off x="2114226" y="6382045"/>
            <a:ext cx="8191251" cy="367530"/>
          </a:xfrm>
          <a:prstGeom prst="rect">
            <a:avLst/>
          </a:prstGeom>
        </p:spPr>
        <p:txBody>
          <a:bodyPr>
            <a:prstTxWarp prst="textPlain">
              <a:avLst/>
            </a:prstTxWarp>
          </a:bodyPr>
          <a:lstStyle/>
          <a:p>
            <a:pPr lvl="0" algn="ctr"/>
            <a:endParaRPr dirty="0">
              <a:ln w="9525" cap="flat" cmpd="sng">
                <a:solidFill>
                  <a:schemeClr val="dk2"/>
                </a:solidFill>
                <a:prstDash val="solid"/>
                <a:round/>
                <a:headEnd type="none" w="sm" len="sm"/>
                <a:tailEnd type="none" w="sm" len="sm"/>
              </a:ln>
              <a:solidFill>
                <a:srgbClr val="00FFFF"/>
              </a:solidFill>
              <a:latin typeface="Arial"/>
            </a:endParaRPr>
          </a:p>
        </p:txBody>
      </p:sp>
      <p:sp>
        <p:nvSpPr>
          <p:cNvPr id="126" name="Google Shape;126;p17"/>
          <p:cNvSpPr/>
          <p:nvPr/>
        </p:nvSpPr>
        <p:spPr>
          <a:xfrm>
            <a:off x="2114226" y="6382045"/>
            <a:ext cx="8191251" cy="367530"/>
          </a:xfrm>
          <a:prstGeom prst="rect">
            <a:avLst/>
          </a:prstGeom>
        </p:spPr>
        <p:txBody>
          <a:bodyPr>
            <a:prstTxWarp prst="textPlain">
              <a:avLst/>
            </a:prstTxWarp>
          </a:bodyPr>
          <a:lstStyle/>
          <a:p>
            <a:pPr lvl="0" algn="ctr"/>
            <a:endParaRPr dirty="0">
              <a:ln w="9525" cap="flat" cmpd="sng">
                <a:solidFill>
                  <a:schemeClr val="dk2"/>
                </a:solidFill>
                <a:prstDash val="solid"/>
                <a:round/>
                <a:headEnd type="none" w="sm" len="sm"/>
                <a:tailEnd type="none" w="sm" len="sm"/>
              </a:ln>
              <a:solidFill>
                <a:srgbClr val="00FFFF"/>
              </a:solidFill>
              <a:latin typeface="Arial"/>
            </a:endParaRPr>
          </a:p>
        </p:txBody>
      </p:sp>
    </p:spTree>
    <p:extLst>
      <p:ext uri="{BB962C8B-B14F-4D97-AF65-F5344CB8AC3E}">
        <p14:creationId xmlns:p14="http://schemas.microsoft.com/office/powerpoint/2010/main" val="4119702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8"/>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dk1"/>
              </a:buClr>
            </a:pPr>
            <a:r>
              <a:rPr lang="en-US">
                <a:solidFill>
                  <a:schemeClr val="dk1"/>
                </a:solidFill>
                <a:latin typeface="Calibri"/>
                <a:ea typeface="Calibri"/>
                <a:cs typeface="Calibri"/>
                <a:sym typeface="Calibri"/>
              </a:rPr>
              <a:t>Side 2 of cube</a:t>
            </a:r>
            <a:endParaRPr>
              <a:solidFill>
                <a:schemeClr val="dk1"/>
              </a:solidFill>
              <a:latin typeface="Calibri"/>
              <a:ea typeface="Calibri"/>
              <a:cs typeface="Calibri"/>
              <a:sym typeface="Calibri"/>
            </a:endParaRPr>
          </a:p>
        </p:txBody>
      </p:sp>
      <p:sp>
        <p:nvSpPr>
          <p:cNvPr id="132" name="Google Shape;132;p18"/>
          <p:cNvSpPr/>
          <p:nvPr/>
        </p:nvSpPr>
        <p:spPr>
          <a:xfrm>
            <a:off x="2476413" y="2022097"/>
            <a:ext cx="3657600" cy="3657600"/>
          </a:xfrm>
          <a:prstGeom prst="rect">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33" name="Google Shape;133;p18"/>
          <p:cNvSpPr txBox="1"/>
          <p:nvPr/>
        </p:nvSpPr>
        <p:spPr>
          <a:xfrm>
            <a:off x="6469864" y="2022099"/>
            <a:ext cx="3740937" cy="3139321"/>
          </a:xfrm>
          <a:prstGeom prst="rect">
            <a:avLst/>
          </a:prstGeom>
          <a:noFill/>
          <a:ln>
            <a:noFill/>
          </a:ln>
        </p:spPr>
        <p:txBody>
          <a:bodyPr spcFirstLastPara="1" wrap="square" lIns="91425" tIns="45700" rIns="91425" bIns="45700" anchor="t" anchorCtr="0">
            <a:noAutofit/>
          </a:bodyPr>
          <a:lstStyle/>
          <a:p>
            <a:r>
              <a:rPr lang="en-US" b="1">
                <a:solidFill>
                  <a:schemeClr val="dk1"/>
                </a:solidFill>
                <a:latin typeface="Calibri"/>
                <a:ea typeface="Calibri"/>
                <a:cs typeface="Calibri"/>
                <a:sym typeface="Calibri"/>
              </a:rPr>
              <a:t>This box includes:</a:t>
            </a:r>
            <a:endParaRPr b="1">
              <a:solidFill>
                <a:schemeClr val="dk1"/>
              </a:solidFill>
              <a:latin typeface="Calibri"/>
              <a:ea typeface="Calibri"/>
              <a:cs typeface="Calibri"/>
              <a:sym typeface="Calibri"/>
            </a:endParaRPr>
          </a:p>
          <a:p>
            <a:endParaRPr b="1">
              <a:solidFill>
                <a:schemeClr val="dk1"/>
              </a:solidFill>
              <a:latin typeface="Calibri"/>
              <a:ea typeface="Calibri"/>
              <a:cs typeface="Calibri"/>
              <a:sym typeface="Calibri"/>
            </a:endParaRPr>
          </a:p>
          <a:p>
            <a:r>
              <a:rPr lang="en-US" b="1">
                <a:solidFill>
                  <a:schemeClr val="dk1"/>
                </a:solidFill>
                <a:latin typeface="Calibri"/>
                <a:ea typeface="Calibri"/>
                <a:cs typeface="Calibri"/>
                <a:sym typeface="Calibri"/>
              </a:rPr>
              <a:t>Physical Properties of (Mineral)</a:t>
            </a:r>
            <a:endParaRPr>
              <a:solidFill>
                <a:schemeClr val="dk1"/>
              </a:solidFill>
              <a:latin typeface="Calibri"/>
              <a:ea typeface="Calibri"/>
              <a:cs typeface="Calibri"/>
              <a:sym typeface="Calibri"/>
            </a:endParaRPr>
          </a:p>
          <a:p>
            <a:r>
              <a:rPr lang="en-US" b="1">
                <a:solidFill>
                  <a:schemeClr val="dk1"/>
                </a:solidFill>
                <a:latin typeface="Calibri"/>
                <a:ea typeface="Calibri"/>
                <a:cs typeface="Calibri"/>
                <a:sym typeface="Calibri"/>
              </a:rPr>
              <a:t> </a:t>
            </a:r>
            <a:endParaRPr>
              <a:solidFill>
                <a:schemeClr val="dk1"/>
              </a:solidFill>
              <a:latin typeface="Calibri"/>
              <a:ea typeface="Calibri"/>
              <a:cs typeface="Calibri"/>
              <a:sym typeface="Calibri"/>
            </a:endParaRPr>
          </a:p>
          <a:p>
            <a:pPr marL="457200" indent="-342900">
              <a:buClr>
                <a:schemeClr val="dk1"/>
              </a:buClr>
              <a:buSzPts val="1800"/>
              <a:buFont typeface="Calibri"/>
              <a:buAutoNum type="arabicPeriod"/>
            </a:pPr>
            <a:r>
              <a:rPr lang="en-US" b="1">
                <a:solidFill>
                  <a:schemeClr val="dk1"/>
                </a:solidFill>
                <a:latin typeface="Calibri"/>
                <a:ea typeface="Calibri"/>
                <a:cs typeface="Calibri"/>
                <a:sym typeface="Calibri"/>
              </a:rPr>
              <a:t>Color(s): </a:t>
            </a:r>
            <a:endParaRPr>
              <a:solidFill>
                <a:schemeClr val="dk1"/>
              </a:solidFill>
              <a:latin typeface="Calibri"/>
              <a:ea typeface="Calibri"/>
              <a:cs typeface="Calibri"/>
              <a:sym typeface="Calibri"/>
            </a:endParaRPr>
          </a:p>
          <a:p>
            <a:pPr marL="457200" indent="-342900">
              <a:buClr>
                <a:schemeClr val="dk1"/>
              </a:buClr>
              <a:buSzPts val="1800"/>
              <a:buFont typeface="Calibri"/>
              <a:buAutoNum type="arabicPeriod"/>
            </a:pPr>
            <a:r>
              <a:rPr lang="en-US" b="1">
                <a:solidFill>
                  <a:schemeClr val="dk1"/>
                </a:solidFill>
                <a:latin typeface="Calibri"/>
                <a:ea typeface="Calibri"/>
                <a:cs typeface="Calibri"/>
                <a:sym typeface="Calibri"/>
              </a:rPr>
              <a:t>Streak:</a:t>
            </a:r>
            <a:endParaRPr>
              <a:solidFill>
                <a:schemeClr val="dk1"/>
              </a:solidFill>
              <a:latin typeface="Calibri"/>
              <a:ea typeface="Calibri"/>
              <a:cs typeface="Calibri"/>
              <a:sym typeface="Calibri"/>
            </a:endParaRPr>
          </a:p>
          <a:p>
            <a:pPr marL="457200" indent="-342900">
              <a:buClr>
                <a:schemeClr val="dk1"/>
              </a:buClr>
              <a:buSzPts val="1800"/>
              <a:buFont typeface="Calibri"/>
              <a:buAutoNum type="arabicPeriod"/>
            </a:pPr>
            <a:r>
              <a:rPr lang="en-US" b="1">
                <a:solidFill>
                  <a:schemeClr val="dk1"/>
                </a:solidFill>
                <a:latin typeface="Calibri"/>
                <a:ea typeface="Calibri"/>
                <a:cs typeface="Calibri"/>
                <a:sym typeface="Calibri"/>
              </a:rPr>
              <a:t>Luster:</a:t>
            </a:r>
            <a:endParaRPr>
              <a:solidFill>
                <a:schemeClr val="dk1"/>
              </a:solidFill>
              <a:latin typeface="Calibri"/>
              <a:ea typeface="Calibri"/>
              <a:cs typeface="Calibri"/>
              <a:sym typeface="Calibri"/>
            </a:endParaRPr>
          </a:p>
          <a:p>
            <a:pPr marL="457200" indent="-342900">
              <a:buClr>
                <a:schemeClr val="dk1"/>
              </a:buClr>
              <a:buSzPts val="1800"/>
              <a:buFont typeface="Calibri"/>
              <a:buAutoNum type="arabicPeriod"/>
            </a:pPr>
            <a:r>
              <a:rPr lang="en-US" b="1">
                <a:solidFill>
                  <a:schemeClr val="dk1"/>
                </a:solidFill>
                <a:latin typeface="Calibri"/>
                <a:ea typeface="Calibri"/>
                <a:cs typeface="Calibri"/>
                <a:sym typeface="Calibri"/>
              </a:rPr>
              <a:t>Transparency</a:t>
            </a:r>
            <a:endParaRPr/>
          </a:p>
          <a:p>
            <a:pPr marL="457200" indent="-342900">
              <a:buClr>
                <a:schemeClr val="dk1"/>
              </a:buClr>
              <a:buSzPts val="1800"/>
              <a:buFont typeface="Calibri"/>
              <a:buAutoNum type="arabicPeriod"/>
            </a:pPr>
            <a:r>
              <a:rPr lang="en-US" b="1">
                <a:solidFill>
                  <a:schemeClr val="dk1"/>
                </a:solidFill>
                <a:latin typeface="Calibri"/>
                <a:ea typeface="Calibri"/>
                <a:cs typeface="Calibri"/>
                <a:sym typeface="Calibri"/>
              </a:rPr>
              <a:t>Hardness:</a:t>
            </a:r>
            <a:endParaRPr>
              <a:solidFill>
                <a:schemeClr val="dk1"/>
              </a:solidFill>
              <a:latin typeface="Calibri"/>
              <a:ea typeface="Calibri"/>
              <a:cs typeface="Calibri"/>
              <a:sym typeface="Calibri"/>
            </a:endParaRPr>
          </a:p>
          <a:p>
            <a:pPr marL="457200" indent="-342900">
              <a:buClr>
                <a:schemeClr val="dk1"/>
              </a:buClr>
              <a:buSzPts val="1800"/>
              <a:buFont typeface="Calibri"/>
              <a:buAutoNum type="arabicPeriod"/>
            </a:pPr>
            <a:r>
              <a:rPr lang="en-US" b="1">
                <a:solidFill>
                  <a:schemeClr val="dk1"/>
                </a:solidFill>
                <a:latin typeface="Calibri"/>
                <a:ea typeface="Calibri"/>
                <a:cs typeface="Calibri"/>
                <a:sym typeface="Calibri"/>
              </a:rPr>
              <a:t>Specific Gravity:</a:t>
            </a:r>
            <a:endParaRPr>
              <a:solidFill>
                <a:schemeClr val="dk1"/>
              </a:solidFill>
              <a:latin typeface="Calibri"/>
              <a:ea typeface="Calibri"/>
              <a:cs typeface="Calibri"/>
              <a:sym typeface="Calibri"/>
            </a:endParaRPr>
          </a:p>
          <a:p>
            <a:pPr marL="457200" indent="-342900">
              <a:buClr>
                <a:schemeClr val="dk1"/>
              </a:buClr>
              <a:buSzPts val="1800"/>
              <a:buFont typeface="Calibri"/>
              <a:buAutoNum type="arabicPeriod"/>
            </a:pPr>
            <a:r>
              <a:rPr lang="en-US" b="1">
                <a:solidFill>
                  <a:schemeClr val="dk1"/>
                </a:solidFill>
                <a:latin typeface="Calibri"/>
                <a:ea typeface="Calibri"/>
                <a:cs typeface="Calibri"/>
                <a:sym typeface="Calibri"/>
              </a:rPr>
              <a:t>Cleavage/Fracture:</a:t>
            </a:r>
            <a:endParaRPr>
              <a:solidFill>
                <a:schemeClr val="dk1"/>
              </a:solidFill>
              <a:latin typeface="Calibri"/>
              <a:ea typeface="Calibri"/>
              <a:cs typeface="Calibri"/>
              <a:sym typeface="Calibri"/>
            </a:endParaRPr>
          </a:p>
          <a:p>
            <a:endParaRPr>
              <a:solidFill>
                <a:schemeClr val="dk1"/>
              </a:solidFill>
              <a:latin typeface="Calibri"/>
              <a:ea typeface="Calibri"/>
              <a:cs typeface="Calibri"/>
              <a:sym typeface="Calibri"/>
            </a:endParaRPr>
          </a:p>
          <a:p>
            <a:endParaRPr>
              <a:solidFill>
                <a:schemeClr val="dk1"/>
              </a:solidFill>
              <a:latin typeface="Calibri"/>
              <a:ea typeface="Calibri"/>
              <a:cs typeface="Calibri"/>
              <a:sym typeface="Calibri"/>
            </a:endParaRPr>
          </a:p>
        </p:txBody>
      </p:sp>
      <p:sp>
        <p:nvSpPr>
          <p:cNvPr id="134" name="Google Shape;134;p18"/>
          <p:cNvSpPr txBox="1"/>
          <p:nvPr/>
        </p:nvSpPr>
        <p:spPr>
          <a:xfrm>
            <a:off x="2374800" y="1498325"/>
            <a:ext cx="4077000" cy="422100"/>
          </a:xfrm>
          <a:prstGeom prst="rect">
            <a:avLst/>
          </a:prstGeom>
          <a:noFill/>
          <a:ln>
            <a:noFill/>
          </a:ln>
        </p:spPr>
        <p:txBody>
          <a:bodyPr spcFirstLastPara="1" wrap="square" lIns="91425" tIns="91425" rIns="91425" bIns="91425" anchor="t" anchorCtr="0">
            <a:noAutofit/>
          </a:bodyPr>
          <a:lstStyle/>
          <a:p>
            <a:r>
              <a:rPr lang="en-US" b="1"/>
              <a:t>Do not change the SIZE of the box below</a:t>
            </a:r>
            <a:endParaRPr b="1"/>
          </a:p>
        </p:txBody>
      </p:sp>
      <p:sp>
        <p:nvSpPr>
          <p:cNvPr id="135" name="Google Shape;135;p18"/>
          <p:cNvSpPr/>
          <p:nvPr/>
        </p:nvSpPr>
        <p:spPr>
          <a:xfrm>
            <a:off x="2114226" y="6382045"/>
            <a:ext cx="8191251" cy="367530"/>
          </a:xfrm>
          <a:prstGeom prst="rect">
            <a:avLst/>
          </a:prstGeom>
        </p:spPr>
        <p:txBody>
          <a:bodyPr>
            <a:prstTxWarp prst="textPlain">
              <a:avLst/>
            </a:prstTxWarp>
          </a:bodyPr>
          <a:lstStyle/>
          <a:p>
            <a:pPr lvl="0" algn="ctr"/>
            <a:endParaRPr dirty="0">
              <a:ln w="9525" cap="flat" cmpd="sng">
                <a:solidFill>
                  <a:schemeClr val="dk2"/>
                </a:solidFill>
                <a:prstDash val="solid"/>
                <a:round/>
                <a:headEnd type="none" w="sm" len="sm"/>
                <a:tailEnd type="none" w="sm" len="sm"/>
              </a:ln>
              <a:solidFill>
                <a:srgbClr val="00FFFF"/>
              </a:solidFill>
              <a:latin typeface="Arial"/>
            </a:endParaRPr>
          </a:p>
        </p:txBody>
      </p:sp>
    </p:spTree>
    <p:extLst>
      <p:ext uri="{BB962C8B-B14F-4D97-AF65-F5344CB8AC3E}">
        <p14:creationId xmlns:p14="http://schemas.microsoft.com/office/powerpoint/2010/main" val="3497017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9"/>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dk1"/>
              </a:buClr>
            </a:pPr>
            <a:r>
              <a:rPr lang="en-US">
                <a:solidFill>
                  <a:schemeClr val="dk1"/>
                </a:solidFill>
                <a:latin typeface="Calibri"/>
                <a:ea typeface="Calibri"/>
                <a:cs typeface="Calibri"/>
                <a:sym typeface="Calibri"/>
              </a:rPr>
              <a:t>Side 3 of cube</a:t>
            </a:r>
            <a:endParaRPr>
              <a:solidFill>
                <a:schemeClr val="dk1"/>
              </a:solidFill>
              <a:latin typeface="Calibri"/>
              <a:ea typeface="Calibri"/>
              <a:cs typeface="Calibri"/>
              <a:sym typeface="Calibri"/>
            </a:endParaRPr>
          </a:p>
        </p:txBody>
      </p:sp>
      <p:sp>
        <p:nvSpPr>
          <p:cNvPr id="141" name="Google Shape;141;p19"/>
          <p:cNvSpPr/>
          <p:nvPr/>
        </p:nvSpPr>
        <p:spPr>
          <a:xfrm>
            <a:off x="2362200" y="2022097"/>
            <a:ext cx="3657600" cy="3657600"/>
          </a:xfrm>
          <a:prstGeom prst="rect">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42" name="Google Shape;142;p19"/>
          <p:cNvSpPr txBox="1"/>
          <p:nvPr/>
        </p:nvSpPr>
        <p:spPr>
          <a:xfrm>
            <a:off x="6469864" y="2022099"/>
            <a:ext cx="3740937" cy="3693319"/>
          </a:xfrm>
          <a:prstGeom prst="rect">
            <a:avLst/>
          </a:prstGeom>
          <a:noFill/>
          <a:ln>
            <a:noFill/>
          </a:ln>
        </p:spPr>
        <p:txBody>
          <a:bodyPr spcFirstLastPara="1" wrap="square" lIns="91425" tIns="45700" rIns="91425" bIns="45700" anchor="t" anchorCtr="0">
            <a:noAutofit/>
          </a:bodyPr>
          <a:lstStyle/>
          <a:p>
            <a:r>
              <a:rPr lang="en-US" b="1">
                <a:solidFill>
                  <a:schemeClr val="dk1"/>
                </a:solidFill>
                <a:latin typeface="Calibri"/>
                <a:ea typeface="Calibri"/>
                <a:cs typeface="Calibri"/>
                <a:sym typeface="Calibri"/>
              </a:rPr>
              <a:t>This box includes:</a:t>
            </a:r>
            <a:endParaRPr b="1">
              <a:solidFill>
                <a:schemeClr val="dk1"/>
              </a:solidFill>
              <a:latin typeface="Calibri"/>
              <a:ea typeface="Calibri"/>
              <a:cs typeface="Calibri"/>
              <a:sym typeface="Calibri"/>
            </a:endParaRPr>
          </a:p>
          <a:p>
            <a:endParaRPr b="1">
              <a:solidFill>
                <a:schemeClr val="dk1"/>
              </a:solidFill>
              <a:latin typeface="Calibri"/>
              <a:ea typeface="Calibri"/>
              <a:cs typeface="Calibri"/>
              <a:sym typeface="Calibri"/>
            </a:endParaRPr>
          </a:p>
          <a:p>
            <a:r>
              <a:rPr lang="en-US" b="1">
                <a:solidFill>
                  <a:schemeClr val="dk1"/>
                </a:solidFill>
                <a:latin typeface="Calibri"/>
                <a:ea typeface="Calibri"/>
                <a:cs typeface="Calibri"/>
                <a:sym typeface="Calibri"/>
              </a:rPr>
              <a:t>About (Mineral) </a:t>
            </a:r>
            <a:endParaRPr>
              <a:solidFill>
                <a:schemeClr val="dk1"/>
              </a:solidFill>
              <a:latin typeface="Calibri"/>
              <a:ea typeface="Calibri"/>
              <a:cs typeface="Calibri"/>
              <a:sym typeface="Calibri"/>
            </a:endParaRPr>
          </a:p>
          <a:p>
            <a:endParaRPr/>
          </a:p>
          <a:p>
            <a:r>
              <a:rPr lang="en-US">
                <a:solidFill>
                  <a:schemeClr val="dk1"/>
                </a:solidFill>
                <a:latin typeface="Calibri"/>
                <a:ea typeface="Calibri"/>
                <a:cs typeface="Calibri"/>
                <a:sym typeface="Calibri"/>
              </a:rPr>
              <a:t>(may use bullets or paragraphs to explain how your element is used, where  it is found in the world, how did it gets its name, how does it form in nature, how much is mined each year, provide as much interesting information as you like, etc….)</a:t>
            </a:r>
            <a:endParaRPr>
              <a:solidFill>
                <a:schemeClr val="dk1"/>
              </a:solidFill>
              <a:latin typeface="Calibri"/>
              <a:ea typeface="Calibri"/>
              <a:cs typeface="Calibri"/>
              <a:sym typeface="Calibri"/>
            </a:endParaRPr>
          </a:p>
          <a:p>
            <a:r>
              <a:rPr lang="en-US">
                <a:solidFill>
                  <a:schemeClr val="dk1"/>
                </a:solidFill>
                <a:latin typeface="Calibri"/>
                <a:ea typeface="Calibri"/>
                <a:cs typeface="Calibri"/>
                <a:sym typeface="Calibri"/>
              </a:rPr>
              <a:t> </a:t>
            </a:r>
            <a:endParaRPr/>
          </a:p>
          <a:p>
            <a:r>
              <a:rPr lang="en-US">
                <a:solidFill>
                  <a:schemeClr val="dk1"/>
                </a:solidFill>
                <a:latin typeface="Calibri"/>
                <a:ea typeface="Calibri"/>
                <a:cs typeface="Calibri"/>
                <a:sym typeface="Calibri"/>
              </a:rPr>
              <a:t>Can add pictures, too</a:t>
            </a:r>
            <a:endParaRPr/>
          </a:p>
          <a:p>
            <a:endParaRPr>
              <a:solidFill>
                <a:schemeClr val="dk1"/>
              </a:solidFill>
              <a:latin typeface="Calibri"/>
              <a:ea typeface="Calibri"/>
              <a:cs typeface="Calibri"/>
              <a:sym typeface="Calibri"/>
            </a:endParaRPr>
          </a:p>
        </p:txBody>
      </p:sp>
      <p:sp>
        <p:nvSpPr>
          <p:cNvPr id="143" name="Google Shape;143;p19"/>
          <p:cNvSpPr txBox="1"/>
          <p:nvPr/>
        </p:nvSpPr>
        <p:spPr>
          <a:xfrm>
            <a:off x="2374800" y="1498325"/>
            <a:ext cx="4077000" cy="422100"/>
          </a:xfrm>
          <a:prstGeom prst="rect">
            <a:avLst/>
          </a:prstGeom>
          <a:noFill/>
          <a:ln>
            <a:noFill/>
          </a:ln>
        </p:spPr>
        <p:txBody>
          <a:bodyPr spcFirstLastPara="1" wrap="square" lIns="91425" tIns="91425" rIns="91425" bIns="91425" anchor="t" anchorCtr="0">
            <a:noAutofit/>
          </a:bodyPr>
          <a:lstStyle/>
          <a:p>
            <a:r>
              <a:rPr lang="en-US" b="1"/>
              <a:t>Do not change the SIZE of the box below</a:t>
            </a:r>
            <a:endParaRPr b="1"/>
          </a:p>
        </p:txBody>
      </p:sp>
      <p:sp>
        <p:nvSpPr>
          <p:cNvPr id="144" name="Google Shape;144;p19"/>
          <p:cNvSpPr/>
          <p:nvPr/>
        </p:nvSpPr>
        <p:spPr>
          <a:xfrm>
            <a:off x="2114226" y="6382045"/>
            <a:ext cx="8191251" cy="367530"/>
          </a:xfrm>
          <a:prstGeom prst="rect">
            <a:avLst/>
          </a:prstGeom>
        </p:spPr>
        <p:txBody>
          <a:bodyPr>
            <a:prstTxWarp prst="textPlain">
              <a:avLst/>
            </a:prstTxWarp>
          </a:bodyPr>
          <a:lstStyle/>
          <a:p>
            <a:pPr lvl="0" algn="ctr"/>
            <a:endParaRPr dirty="0">
              <a:ln w="9525" cap="flat" cmpd="sng">
                <a:solidFill>
                  <a:schemeClr val="dk2"/>
                </a:solidFill>
                <a:prstDash val="solid"/>
                <a:round/>
                <a:headEnd type="none" w="sm" len="sm"/>
                <a:tailEnd type="none" w="sm" len="sm"/>
              </a:ln>
              <a:solidFill>
                <a:srgbClr val="00FFFF"/>
              </a:solidFill>
              <a:latin typeface="Arial"/>
            </a:endParaRPr>
          </a:p>
        </p:txBody>
      </p:sp>
    </p:spTree>
    <p:extLst>
      <p:ext uri="{BB962C8B-B14F-4D97-AF65-F5344CB8AC3E}">
        <p14:creationId xmlns:p14="http://schemas.microsoft.com/office/powerpoint/2010/main" val="400931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0"/>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dk1"/>
              </a:buClr>
            </a:pPr>
            <a:r>
              <a:rPr lang="en-US">
                <a:solidFill>
                  <a:schemeClr val="dk1"/>
                </a:solidFill>
                <a:latin typeface="Calibri"/>
                <a:ea typeface="Calibri"/>
                <a:cs typeface="Calibri"/>
                <a:sym typeface="Calibri"/>
              </a:rPr>
              <a:t>Side 4 of cube</a:t>
            </a:r>
            <a:endParaRPr>
              <a:solidFill>
                <a:schemeClr val="dk1"/>
              </a:solidFill>
              <a:latin typeface="Calibri"/>
              <a:ea typeface="Calibri"/>
              <a:cs typeface="Calibri"/>
              <a:sym typeface="Calibri"/>
            </a:endParaRPr>
          </a:p>
        </p:txBody>
      </p:sp>
      <p:sp>
        <p:nvSpPr>
          <p:cNvPr id="150" name="Google Shape;150;p20"/>
          <p:cNvSpPr/>
          <p:nvPr/>
        </p:nvSpPr>
        <p:spPr>
          <a:xfrm>
            <a:off x="2362200" y="2022097"/>
            <a:ext cx="3657600" cy="3657600"/>
          </a:xfrm>
          <a:prstGeom prst="rect">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51" name="Google Shape;151;p20"/>
          <p:cNvSpPr txBox="1"/>
          <p:nvPr/>
        </p:nvSpPr>
        <p:spPr>
          <a:xfrm>
            <a:off x="6469864" y="2022099"/>
            <a:ext cx="3740937" cy="3139321"/>
          </a:xfrm>
          <a:prstGeom prst="rect">
            <a:avLst/>
          </a:prstGeom>
          <a:noFill/>
          <a:ln>
            <a:noFill/>
          </a:ln>
        </p:spPr>
        <p:txBody>
          <a:bodyPr spcFirstLastPara="1" wrap="square" lIns="91425" tIns="45700" rIns="91425" bIns="45700" anchor="t" anchorCtr="0">
            <a:noAutofit/>
          </a:bodyPr>
          <a:lstStyle/>
          <a:p>
            <a:r>
              <a:rPr lang="en-US" b="1">
                <a:solidFill>
                  <a:schemeClr val="dk1"/>
                </a:solidFill>
                <a:latin typeface="Calibri"/>
                <a:ea typeface="Calibri"/>
                <a:cs typeface="Calibri"/>
                <a:sym typeface="Calibri"/>
              </a:rPr>
              <a:t>This box includes:</a:t>
            </a:r>
            <a:endParaRPr b="1">
              <a:solidFill>
                <a:schemeClr val="dk1"/>
              </a:solidFill>
              <a:latin typeface="Calibri"/>
              <a:ea typeface="Calibri"/>
              <a:cs typeface="Calibri"/>
              <a:sym typeface="Calibri"/>
            </a:endParaRPr>
          </a:p>
          <a:p>
            <a:endParaRPr b="1">
              <a:solidFill>
                <a:schemeClr val="dk1"/>
              </a:solidFill>
              <a:latin typeface="Calibri"/>
              <a:ea typeface="Calibri"/>
              <a:cs typeface="Calibri"/>
              <a:sym typeface="Calibri"/>
            </a:endParaRPr>
          </a:p>
          <a:p>
            <a:r>
              <a:rPr lang="en-US" b="1">
                <a:solidFill>
                  <a:schemeClr val="dk1"/>
                </a:solidFill>
                <a:latin typeface="Calibri"/>
                <a:ea typeface="Calibri"/>
                <a:cs typeface="Calibri"/>
                <a:sym typeface="Calibri"/>
              </a:rPr>
              <a:t>Uses of (Mineral)</a:t>
            </a:r>
            <a:endParaRPr b="1">
              <a:solidFill>
                <a:schemeClr val="dk1"/>
              </a:solidFill>
              <a:latin typeface="Calibri"/>
              <a:ea typeface="Calibri"/>
              <a:cs typeface="Calibri"/>
              <a:sym typeface="Calibri"/>
            </a:endParaRPr>
          </a:p>
          <a:p>
            <a:r>
              <a:rPr lang="en-US" b="1">
                <a:solidFill>
                  <a:schemeClr val="dk1"/>
                </a:solidFill>
                <a:latin typeface="Calibri"/>
                <a:ea typeface="Calibri"/>
                <a:cs typeface="Calibri"/>
                <a:sym typeface="Calibri"/>
              </a:rPr>
              <a:t>1.</a:t>
            </a:r>
            <a:endParaRPr b="1">
              <a:solidFill>
                <a:schemeClr val="dk1"/>
              </a:solidFill>
              <a:latin typeface="Calibri"/>
              <a:ea typeface="Calibri"/>
              <a:cs typeface="Calibri"/>
              <a:sym typeface="Calibri"/>
            </a:endParaRPr>
          </a:p>
          <a:p>
            <a:r>
              <a:rPr lang="en-US" b="1">
                <a:solidFill>
                  <a:schemeClr val="dk1"/>
                </a:solidFill>
                <a:latin typeface="Calibri"/>
                <a:ea typeface="Calibri"/>
                <a:cs typeface="Calibri"/>
                <a:sym typeface="Calibri"/>
              </a:rPr>
              <a:t>2.</a:t>
            </a:r>
            <a:endParaRPr b="1">
              <a:solidFill>
                <a:schemeClr val="dk1"/>
              </a:solidFill>
              <a:latin typeface="Calibri"/>
              <a:ea typeface="Calibri"/>
              <a:cs typeface="Calibri"/>
              <a:sym typeface="Calibri"/>
            </a:endParaRPr>
          </a:p>
          <a:p>
            <a:r>
              <a:rPr lang="en-US" b="1">
                <a:solidFill>
                  <a:schemeClr val="dk1"/>
                </a:solidFill>
                <a:latin typeface="Calibri"/>
                <a:ea typeface="Calibri"/>
                <a:cs typeface="Calibri"/>
                <a:sym typeface="Calibri"/>
              </a:rPr>
              <a:t>3.</a:t>
            </a:r>
            <a:endParaRPr>
              <a:solidFill>
                <a:schemeClr val="dk1"/>
              </a:solidFill>
              <a:latin typeface="Calibri"/>
              <a:ea typeface="Calibri"/>
              <a:cs typeface="Calibri"/>
              <a:sym typeface="Calibri"/>
            </a:endParaRPr>
          </a:p>
          <a:p>
            <a:r>
              <a:rPr lang="en-US">
                <a:solidFill>
                  <a:schemeClr val="dk1"/>
                </a:solidFill>
                <a:latin typeface="Calibri"/>
                <a:ea typeface="Calibri"/>
                <a:cs typeface="Calibri"/>
                <a:sym typeface="Calibri"/>
              </a:rPr>
              <a:t> </a:t>
            </a:r>
            <a:endParaRPr/>
          </a:p>
          <a:p>
            <a:r>
              <a:rPr lang="en-US">
                <a:solidFill>
                  <a:schemeClr val="dk1"/>
                </a:solidFill>
                <a:latin typeface="Calibri"/>
                <a:ea typeface="Calibri"/>
                <a:cs typeface="Calibri"/>
                <a:sym typeface="Calibri"/>
              </a:rPr>
              <a:t>Add as many pictures of your</a:t>
            </a:r>
            <a:endParaRPr>
              <a:solidFill>
                <a:schemeClr val="dk1"/>
              </a:solidFill>
              <a:latin typeface="Calibri"/>
              <a:ea typeface="Calibri"/>
              <a:cs typeface="Calibri"/>
              <a:sym typeface="Calibri"/>
            </a:endParaRPr>
          </a:p>
          <a:p>
            <a:r>
              <a:rPr lang="en-US">
                <a:solidFill>
                  <a:schemeClr val="dk1"/>
                </a:solidFill>
                <a:latin typeface="Calibri"/>
                <a:ea typeface="Calibri"/>
                <a:cs typeface="Calibri"/>
                <a:sym typeface="Calibri"/>
              </a:rPr>
              <a:t>Mineral (3+) in a </a:t>
            </a:r>
            <a:r>
              <a:rPr lang="en-US" b="1">
                <a:solidFill>
                  <a:schemeClr val="dk1"/>
                </a:solidFill>
                <a:latin typeface="Calibri"/>
                <a:ea typeface="Calibri"/>
                <a:cs typeface="Calibri"/>
                <a:sym typeface="Calibri"/>
              </a:rPr>
              <a:t>processed </a:t>
            </a:r>
            <a:r>
              <a:rPr lang="en-US">
                <a:solidFill>
                  <a:schemeClr val="dk1"/>
                </a:solidFill>
                <a:latin typeface="Calibri"/>
                <a:ea typeface="Calibri"/>
                <a:cs typeface="Calibri"/>
                <a:sym typeface="Calibri"/>
              </a:rPr>
              <a:t>or </a:t>
            </a:r>
            <a:r>
              <a:rPr lang="en-US" b="1">
                <a:solidFill>
                  <a:schemeClr val="dk1"/>
                </a:solidFill>
                <a:latin typeface="Calibri"/>
                <a:ea typeface="Calibri"/>
                <a:cs typeface="Calibri"/>
                <a:sym typeface="Calibri"/>
              </a:rPr>
              <a:t>useable </a:t>
            </a:r>
            <a:r>
              <a:rPr lang="en-US">
                <a:solidFill>
                  <a:schemeClr val="dk1"/>
                </a:solidFill>
                <a:latin typeface="Calibri"/>
                <a:ea typeface="Calibri"/>
                <a:cs typeface="Calibri"/>
                <a:sym typeface="Calibri"/>
              </a:rPr>
              <a:t>form that you would like to add, </a:t>
            </a:r>
            <a:r>
              <a:rPr lang="en-US" b="1">
                <a:solidFill>
                  <a:schemeClr val="dk1"/>
                </a:solidFill>
                <a:latin typeface="Calibri"/>
                <a:ea typeface="Calibri"/>
                <a:cs typeface="Calibri"/>
                <a:sym typeface="Calibri"/>
              </a:rPr>
              <a:t>minimum of 3</a:t>
            </a:r>
            <a:r>
              <a:rPr lang="en-US">
                <a:solidFill>
                  <a:schemeClr val="dk1"/>
                </a:solidFill>
                <a:latin typeface="Calibri"/>
                <a:ea typeface="Calibri"/>
                <a:cs typeface="Calibri"/>
                <a:sym typeface="Calibri"/>
              </a:rPr>
              <a:t>)</a:t>
            </a:r>
            <a:endParaRPr/>
          </a:p>
          <a:p>
            <a:endParaRPr>
              <a:solidFill>
                <a:schemeClr val="dk1"/>
              </a:solidFill>
              <a:latin typeface="Calibri"/>
              <a:ea typeface="Calibri"/>
              <a:cs typeface="Calibri"/>
              <a:sym typeface="Calibri"/>
            </a:endParaRPr>
          </a:p>
        </p:txBody>
      </p:sp>
      <p:sp>
        <p:nvSpPr>
          <p:cNvPr id="152" name="Google Shape;152;p20"/>
          <p:cNvSpPr txBox="1"/>
          <p:nvPr/>
        </p:nvSpPr>
        <p:spPr>
          <a:xfrm>
            <a:off x="2374800" y="1498325"/>
            <a:ext cx="4077000" cy="422100"/>
          </a:xfrm>
          <a:prstGeom prst="rect">
            <a:avLst/>
          </a:prstGeom>
          <a:noFill/>
          <a:ln>
            <a:noFill/>
          </a:ln>
        </p:spPr>
        <p:txBody>
          <a:bodyPr spcFirstLastPara="1" wrap="square" lIns="91425" tIns="91425" rIns="91425" bIns="91425" anchor="t" anchorCtr="0">
            <a:noAutofit/>
          </a:bodyPr>
          <a:lstStyle/>
          <a:p>
            <a:r>
              <a:rPr lang="en-US" b="1"/>
              <a:t>Do not change the SIZE of the box below</a:t>
            </a:r>
            <a:endParaRPr b="1"/>
          </a:p>
        </p:txBody>
      </p:sp>
      <p:sp>
        <p:nvSpPr>
          <p:cNvPr id="153" name="Google Shape;153;p20"/>
          <p:cNvSpPr/>
          <p:nvPr/>
        </p:nvSpPr>
        <p:spPr>
          <a:xfrm>
            <a:off x="2114226" y="6382045"/>
            <a:ext cx="8191251" cy="367530"/>
          </a:xfrm>
          <a:prstGeom prst="rect">
            <a:avLst/>
          </a:prstGeom>
        </p:spPr>
        <p:txBody>
          <a:bodyPr>
            <a:prstTxWarp prst="textPlain">
              <a:avLst/>
            </a:prstTxWarp>
          </a:bodyPr>
          <a:lstStyle/>
          <a:p>
            <a:pPr lvl="0" algn="ctr"/>
            <a:endParaRPr dirty="0">
              <a:ln w="9525" cap="flat" cmpd="sng">
                <a:solidFill>
                  <a:schemeClr val="dk2"/>
                </a:solidFill>
                <a:prstDash val="solid"/>
                <a:round/>
                <a:headEnd type="none" w="sm" len="sm"/>
                <a:tailEnd type="none" w="sm" len="sm"/>
              </a:ln>
              <a:solidFill>
                <a:srgbClr val="00FFFF"/>
              </a:solidFill>
              <a:latin typeface="Arial"/>
            </a:endParaRPr>
          </a:p>
        </p:txBody>
      </p:sp>
    </p:spTree>
    <p:extLst>
      <p:ext uri="{BB962C8B-B14F-4D97-AF65-F5344CB8AC3E}">
        <p14:creationId xmlns:p14="http://schemas.microsoft.com/office/powerpoint/2010/main" val="40156995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474</Words>
  <Application>Microsoft Office PowerPoint</Application>
  <PresentationFormat>Widescreen</PresentationFormat>
  <Paragraphs>88</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Crafty Girls</vt:lpstr>
      <vt:lpstr>Short Stack</vt:lpstr>
      <vt:lpstr>Office Theme</vt:lpstr>
      <vt:lpstr>Mineral Cube Project</vt:lpstr>
      <vt:lpstr>Mineral Cube Template</vt:lpstr>
      <vt:lpstr>The boxes have to stay in size</vt:lpstr>
      <vt:lpstr>Top of cube</vt:lpstr>
      <vt:lpstr>Bottom of cube</vt:lpstr>
      <vt:lpstr>Side 1 of cube</vt:lpstr>
      <vt:lpstr>Side 2 of cube</vt:lpstr>
      <vt:lpstr>Side 3 of cube</vt:lpstr>
      <vt:lpstr>Side 4 of cube</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Mineral Cube Project</dc:title>
  <dc:creator>Donna Meeks</dc:creator>
  <cp:lastModifiedBy>Donna Meeks</cp:lastModifiedBy>
  <cp:revision>1</cp:revision>
  <dcterms:created xsi:type="dcterms:W3CDTF">2018-10-16T01:13:20Z</dcterms:created>
  <dcterms:modified xsi:type="dcterms:W3CDTF">2020-10-19T03:39:10Z</dcterms:modified>
</cp:coreProperties>
</file>