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9"/>
  </p:handoutMasterIdLst>
  <p:sldIdLst>
    <p:sldId id="256" r:id="rId2"/>
    <p:sldId id="257" r:id="rId3"/>
    <p:sldId id="309" r:id="rId4"/>
    <p:sldId id="258" r:id="rId5"/>
    <p:sldId id="310" r:id="rId6"/>
    <p:sldId id="259" r:id="rId7"/>
    <p:sldId id="311" r:id="rId8"/>
    <p:sldId id="260" r:id="rId9"/>
    <p:sldId id="312" r:id="rId10"/>
    <p:sldId id="261" r:id="rId11"/>
    <p:sldId id="313" r:id="rId12"/>
    <p:sldId id="262" r:id="rId13"/>
    <p:sldId id="314" r:id="rId14"/>
    <p:sldId id="263" r:id="rId15"/>
    <p:sldId id="315" r:id="rId16"/>
    <p:sldId id="264" r:id="rId17"/>
    <p:sldId id="316" r:id="rId18"/>
    <p:sldId id="265" r:id="rId19"/>
    <p:sldId id="317" r:id="rId20"/>
    <p:sldId id="266" r:id="rId21"/>
    <p:sldId id="318" r:id="rId22"/>
    <p:sldId id="267" r:id="rId23"/>
    <p:sldId id="319" r:id="rId24"/>
    <p:sldId id="268" r:id="rId25"/>
    <p:sldId id="320" r:id="rId26"/>
    <p:sldId id="269" r:id="rId27"/>
    <p:sldId id="321" r:id="rId28"/>
    <p:sldId id="270" r:id="rId29"/>
    <p:sldId id="322" r:id="rId30"/>
    <p:sldId id="271" r:id="rId31"/>
    <p:sldId id="323" r:id="rId32"/>
    <p:sldId id="272" r:id="rId33"/>
    <p:sldId id="324" r:id="rId34"/>
    <p:sldId id="273" r:id="rId35"/>
    <p:sldId id="325" r:id="rId36"/>
    <p:sldId id="274" r:id="rId37"/>
    <p:sldId id="326" r:id="rId38"/>
    <p:sldId id="275" r:id="rId39"/>
    <p:sldId id="327" r:id="rId40"/>
    <p:sldId id="276" r:id="rId41"/>
    <p:sldId id="328" r:id="rId42"/>
    <p:sldId id="277" r:id="rId43"/>
    <p:sldId id="329" r:id="rId44"/>
    <p:sldId id="278" r:id="rId45"/>
    <p:sldId id="330" r:id="rId46"/>
    <p:sldId id="279" r:id="rId47"/>
    <p:sldId id="331" r:id="rId48"/>
    <p:sldId id="280" r:id="rId49"/>
    <p:sldId id="332" r:id="rId50"/>
    <p:sldId id="281" r:id="rId51"/>
    <p:sldId id="333" r:id="rId52"/>
    <p:sldId id="282" r:id="rId53"/>
    <p:sldId id="334" r:id="rId54"/>
    <p:sldId id="283" r:id="rId55"/>
    <p:sldId id="335" r:id="rId56"/>
    <p:sldId id="284" r:id="rId57"/>
    <p:sldId id="336" r:id="rId58"/>
    <p:sldId id="285" r:id="rId59"/>
    <p:sldId id="337" r:id="rId60"/>
    <p:sldId id="286" r:id="rId61"/>
    <p:sldId id="338" r:id="rId62"/>
    <p:sldId id="287" r:id="rId63"/>
    <p:sldId id="339" r:id="rId64"/>
    <p:sldId id="304" r:id="rId65"/>
    <p:sldId id="340" r:id="rId66"/>
    <p:sldId id="308" r:id="rId67"/>
    <p:sldId id="341" r:id="rId68"/>
    <p:sldId id="305" r:id="rId69"/>
    <p:sldId id="342" r:id="rId70"/>
    <p:sldId id="306" r:id="rId71"/>
    <p:sldId id="343" r:id="rId72"/>
    <p:sldId id="307" r:id="rId73"/>
    <p:sldId id="344" r:id="rId74"/>
    <p:sldId id="293" r:id="rId75"/>
    <p:sldId id="345" r:id="rId76"/>
    <p:sldId id="294" r:id="rId77"/>
    <p:sldId id="346" r:id="rId78"/>
    <p:sldId id="295" r:id="rId79"/>
    <p:sldId id="347" r:id="rId80"/>
    <p:sldId id="296" r:id="rId81"/>
    <p:sldId id="348" r:id="rId82"/>
    <p:sldId id="297" r:id="rId83"/>
    <p:sldId id="349" r:id="rId84"/>
    <p:sldId id="298" r:id="rId85"/>
    <p:sldId id="350" r:id="rId86"/>
    <p:sldId id="300" r:id="rId87"/>
    <p:sldId id="351" r:id="rId88"/>
    <p:sldId id="301" r:id="rId89"/>
    <p:sldId id="352" r:id="rId90"/>
    <p:sldId id="302" r:id="rId91"/>
    <p:sldId id="353" r:id="rId92"/>
    <p:sldId id="303" r:id="rId93"/>
    <p:sldId id="354" r:id="rId94"/>
    <p:sldId id="355" r:id="rId95"/>
    <p:sldId id="356" r:id="rId96"/>
    <p:sldId id="357" r:id="rId97"/>
    <p:sldId id="358" r:id="rId98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handoutMaster" Target="handoutMasters/handoutMaster1.xml"/><Relationship Id="rId10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9801A-9BB7-470D-8BB2-36994555DFE3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B9B940-2036-4925-A7DD-1039703C12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263E-AD91-465F-BA69-5077D60E83A2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474C-7354-4BA5-98C2-7518D1262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263E-AD91-465F-BA69-5077D60E83A2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474C-7354-4BA5-98C2-7518D1262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263E-AD91-465F-BA69-5077D60E83A2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474C-7354-4BA5-98C2-7518D1262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263E-AD91-465F-BA69-5077D60E83A2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474C-7354-4BA5-98C2-7518D1262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263E-AD91-465F-BA69-5077D60E83A2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474C-7354-4BA5-98C2-7518D1262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263E-AD91-465F-BA69-5077D60E83A2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474C-7354-4BA5-98C2-7518D1262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263E-AD91-465F-BA69-5077D60E83A2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474C-7354-4BA5-98C2-7518D1262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263E-AD91-465F-BA69-5077D60E83A2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474C-7354-4BA5-98C2-7518D1262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263E-AD91-465F-BA69-5077D60E83A2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474C-7354-4BA5-98C2-7518D1262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263E-AD91-465F-BA69-5077D60E83A2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474C-7354-4BA5-98C2-7518D1262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F263E-AD91-465F-BA69-5077D60E83A2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7474C-7354-4BA5-98C2-7518D1262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F263E-AD91-465F-BA69-5077D60E83A2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7474C-7354-4BA5-98C2-7518D12626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wmf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wmf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png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4.png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Galaxies Astrobiology and Cosmology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Practice Test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is the Earth located in the universe?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Milky Way galaxy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common method of looking for an </a:t>
            </a:r>
            <a:r>
              <a:rPr lang="en-US" dirty="0" err="1" smtClean="0"/>
              <a:t>exoplanet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observing the changes in the light from the central stars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habitable zone is the region where an </a:t>
            </a:r>
            <a:r>
              <a:rPr lang="en-US" dirty="0" err="1" smtClean="0"/>
              <a:t>exoplanet</a:t>
            </a:r>
            <a:r>
              <a:rPr lang="en-US" dirty="0" smtClean="0"/>
              <a:t> can support life. As a result of being in the habitable zone what would be thought to be a characteristic of the planet located there?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in liquid form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looking for signs of life on an </a:t>
            </a:r>
            <a:r>
              <a:rPr lang="en-US" dirty="0" err="1" smtClean="0"/>
              <a:t>exoplanet</a:t>
            </a:r>
            <a:r>
              <a:rPr lang="en-US" dirty="0" smtClean="0"/>
              <a:t>, what do astronomers look for?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Spectral lines from the atmospheres if </a:t>
            </a:r>
            <a:r>
              <a:rPr lang="en-US" dirty="0" err="1" smtClean="0"/>
              <a:t>exoplanets</a:t>
            </a:r>
            <a:r>
              <a:rPr lang="en-US" dirty="0" smtClean="0"/>
              <a:t> that may contain oxygen, water, or carbon dioxide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our own solar system where would the best candidates be for possible locations for life?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Enceledus</a:t>
            </a:r>
            <a:r>
              <a:rPr lang="en-US" dirty="0" smtClean="0"/>
              <a:t>, </a:t>
            </a:r>
            <a:r>
              <a:rPr lang="en-US" dirty="0" err="1" smtClean="0"/>
              <a:t>Europa</a:t>
            </a:r>
            <a:r>
              <a:rPr lang="en-US" dirty="0" smtClean="0"/>
              <a:t>, and Mars because of the possibly of water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relationship between the nucleus of a spiral galaxy and the  spiral arms?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 or False? </a:t>
            </a:r>
          </a:p>
          <a:p>
            <a:r>
              <a:rPr lang="en-US" dirty="0" smtClean="0"/>
              <a:t>Astronomers have confirmed life on other planets.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False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2 pieces of evidence of the Big Bang?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Galaxies are moving away from each other</a:t>
            </a:r>
          </a:p>
          <a:p>
            <a:r>
              <a:rPr lang="en-US" dirty="0" smtClean="0"/>
              <a:t>Cosmic background radiation is in all directions</a:t>
            </a:r>
          </a:p>
          <a:p>
            <a:r>
              <a:rPr lang="en-US" dirty="0" smtClean="0"/>
              <a:t>A large percentage of the universe is hydrogen and helium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3 reasons why the Steady State Theory was abandoned.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universe is expanding and changing</a:t>
            </a:r>
          </a:p>
          <a:p>
            <a:r>
              <a:rPr lang="en-US" dirty="0" smtClean="0"/>
              <a:t>Background radiation is seen in all directions that can not be explained by a static universe</a:t>
            </a:r>
          </a:p>
          <a:p>
            <a:r>
              <a:rPr lang="en-US" dirty="0" smtClean="0"/>
              <a:t>No new material is seen appearing in the universe to maintain a constant density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true about scientific theories?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Scientific theories are broad explanations for several well-tested observations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dark matter?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do not know what dark matter is.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larger the nucleus the tighter the spiral arms are to the nucleus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know that dark matter exists?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rotation rates of stars in a galaxy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Hubble Law state?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universe is expanding</a:t>
            </a:r>
          </a:p>
          <a:p>
            <a:r>
              <a:rPr lang="en-US" dirty="0" smtClean="0"/>
              <a:t>The universe had a beginning</a:t>
            </a:r>
          </a:p>
          <a:p>
            <a:r>
              <a:rPr lang="en-US" dirty="0" smtClean="0"/>
              <a:t>The universe was once more dense that it is now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</a:p>
          <a:p>
            <a:r>
              <a:rPr lang="en-US" dirty="0" smtClean="0"/>
              <a:t>The Milky Way is the center of the universe.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False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did the Big Bang occur?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Everywhere-all around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balloon model is a good analogy for what astrological theory?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expanding universe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irregular galaxies there are areas of red and blue stars. What does this observation mean about the stars in an irregular galaxy?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most recent investigation of a Type 1A supernova what have astronomers found out about the universe?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universe will expand forever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the dark energy in the universe cause?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Acceleration of the expansion of the universe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Hubble’s Law, what is the velocity of a receding galaxy that is 500Mpc away?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 = </a:t>
            </a:r>
            <a:r>
              <a:rPr lang="en-US" dirty="0" err="1" smtClean="0"/>
              <a:t>Hd</a:t>
            </a:r>
            <a:r>
              <a:rPr lang="en-US" dirty="0" smtClean="0"/>
              <a:t>; H = 70km/s/</a:t>
            </a:r>
            <a:r>
              <a:rPr lang="en-US" dirty="0" err="1" smtClean="0"/>
              <a:t>Mpc</a:t>
            </a:r>
            <a:r>
              <a:rPr lang="en-US" dirty="0" smtClean="0"/>
              <a:t> (Hubble’s Constant)</a:t>
            </a:r>
          </a:p>
          <a:p>
            <a:r>
              <a:rPr lang="en-US" dirty="0" smtClean="0"/>
              <a:t>500Mpc x 70 km/s/</a:t>
            </a:r>
            <a:r>
              <a:rPr lang="en-US" dirty="0" err="1" smtClean="0"/>
              <a:t>Mpc</a:t>
            </a:r>
            <a:r>
              <a:rPr lang="en-US" dirty="0" smtClean="0"/>
              <a:t> = 35,000 Km/sec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is the center of the universe?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Near </a:t>
            </a:r>
            <a:r>
              <a:rPr lang="en-US" dirty="0" err="1" smtClean="0"/>
              <a:t>Sgr</a:t>
            </a:r>
            <a:r>
              <a:rPr lang="en-US" dirty="0" smtClean="0"/>
              <a:t> A (Sagittarius A)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Hubble’s Law quasars that show red-shift and extremely high velocities indicate that the quasars are what?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quasar is far away from us.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stars formed at different times and are different ages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the 21 cm emission line useful when studying the Milky Way galaxy?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21 cm radiation is not affected by interstellar dust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bluish color of a nebula around the Pleiades is produced from what?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Starlight is reflected by interstellar grains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causes a reflection nebula?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Dust particles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can we not see to the other side of our galaxy?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Interstellar dust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stars are there in the Milky Way galaxy?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100 to 200 billion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will the classification of an almost perfect circular galaxy be according to the Hubble Tuning Fork classification model?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type of galaxy is the Milky Way?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Spiral galaxy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object do astronomers believe is at the center of the Milky Way?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 Hole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 the following diagram which letter represents the location of Earth?</a:t>
            </a:r>
          </a:p>
          <a:p>
            <a:endParaRPr lang="en-US" dirty="0"/>
          </a:p>
        </p:txBody>
      </p:sp>
      <p:graphicFrame>
        <p:nvGraphicFramePr>
          <p:cNvPr id="6146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4639845" y="2057400"/>
          <a:ext cx="4192567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Picture" r:id="rId3" imgW="3032640" imgH="2700720" progId="Word.Picture.8">
                  <p:embed/>
                </p:oleObj>
              </mc:Choice>
              <mc:Fallback>
                <p:oleObj name="Picture" r:id="rId3" imgW="3032640" imgH="2700720" progId="Word.Pictur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9845" y="2057400"/>
                        <a:ext cx="4192567" cy="373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5486400" y="2362200"/>
            <a:ext cx="914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848600" y="3733800"/>
            <a:ext cx="914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34000" y="3124200"/>
            <a:ext cx="914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86400" y="2362200"/>
            <a:ext cx="12192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162800" y="2667000"/>
            <a:ext cx="12192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638800" y="24384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486400" y="3200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239000" y="28194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924800" y="37338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B</a:t>
            </a:r>
            <a:endParaRPr lang="en-US" sz="4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 the following diagram which letter represents the location of the globular clusters?</a:t>
            </a:r>
          </a:p>
          <a:p>
            <a:endParaRPr lang="en-US" dirty="0"/>
          </a:p>
        </p:txBody>
      </p:sp>
      <p:graphicFrame>
        <p:nvGraphicFramePr>
          <p:cNvPr id="6146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4639845" y="2057400"/>
          <a:ext cx="4192567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Picture" r:id="rId3" imgW="3032640" imgH="2700720" progId="Word.Picture.8">
                  <p:embed/>
                </p:oleObj>
              </mc:Choice>
              <mc:Fallback>
                <p:oleObj name="Picture" r:id="rId3" imgW="3032640" imgH="270072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9845" y="2057400"/>
                        <a:ext cx="4192567" cy="373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5486400" y="2362200"/>
            <a:ext cx="914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848600" y="3733800"/>
            <a:ext cx="914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34000" y="3124200"/>
            <a:ext cx="914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86400" y="2362200"/>
            <a:ext cx="12192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162800" y="2667000"/>
            <a:ext cx="12192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638800" y="24384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486400" y="3200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239000" y="28194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924800" y="37338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A</a:t>
            </a:r>
            <a:endParaRPr lang="en-US" sz="5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 the following diagram which letter represents the location of the Sun?</a:t>
            </a:r>
          </a:p>
          <a:p>
            <a:endParaRPr lang="en-US" dirty="0"/>
          </a:p>
        </p:txBody>
      </p:sp>
      <p:graphicFrame>
        <p:nvGraphicFramePr>
          <p:cNvPr id="6146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4639845" y="2057400"/>
          <a:ext cx="4192567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Picture" r:id="rId3" imgW="3032640" imgH="2700720" progId="Word.Picture.8">
                  <p:embed/>
                </p:oleObj>
              </mc:Choice>
              <mc:Fallback>
                <p:oleObj name="Picture" r:id="rId3" imgW="3032640" imgH="270072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9845" y="2057400"/>
                        <a:ext cx="4192567" cy="373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5486400" y="2362200"/>
            <a:ext cx="914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848600" y="3733800"/>
            <a:ext cx="914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34000" y="3124200"/>
            <a:ext cx="914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86400" y="2362200"/>
            <a:ext cx="12192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162800" y="2667000"/>
            <a:ext cx="12192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638800" y="24384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486400" y="3200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239000" y="28194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924800" y="37338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B</a:t>
            </a:r>
            <a:endParaRPr lang="en-US" sz="4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RQ#35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 the following diagram which letter represents the location of the galactic disk?</a:t>
            </a:r>
          </a:p>
          <a:p>
            <a:endParaRPr lang="en-US" dirty="0"/>
          </a:p>
        </p:txBody>
      </p:sp>
      <p:graphicFrame>
        <p:nvGraphicFramePr>
          <p:cNvPr id="6146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4639845" y="2057400"/>
          <a:ext cx="4192567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Picture" r:id="rId3" imgW="3032640" imgH="2700720" progId="Word.Picture.8">
                  <p:embed/>
                </p:oleObj>
              </mc:Choice>
              <mc:Fallback>
                <p:oleObj name="Picture" r:id="rId3" imgW="3032640" imgH="270072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9845" y="2057400"/>
                        <a:ext cx="4192567" cy="373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5486400" y="2362200"/>
            <a:ext cx="914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848600" y="3733800"/>
            <a:ext cx="914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34000" y="3124200"/>
            <a:ext cx="914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86400" y="2362200"/>
            <a:ext cx="12192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162800" y="2667000"/>
            <a:ext cx="12192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638800" y="24384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486400" y="3200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239000" y="28194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924800" y="37338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RQA#35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</a:t>
            </a:r>
            <a:endParaRPr lang="en-US" sz="6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RQ#36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 the following diagram which letter represents the location of the galactic nucleus?</a:t>
            </a:r>
          </a:p>
          <a:p>
            <a:endParaRPr lang="en-US" dirty="0"/>
          </a:p>
        </p:txBody>
      </p:sp>
      <p:graphicFrame>
        <p:nvGraphicFramePr>
          <p:cNvPr id="6146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4639845" y="2057400"/>
          <a:ext cx="4192567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Picture" r:id="rId3" imgW="3032640" imgH="2700720" progId="Word.Picture.8">
                  <p:embed/>
                </p:oleObj>
              </mc:Choice>
              <mc:Fallback>
                <p:oleObj name="Picture" r:id="rId3" imgW="3032640" imgH="270072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9845" y="2057400"/>
                        <a:ext cx="4192567" cy="373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5486400" y="2362200"/>
            <a:ext cx="914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848600" y="3733800"/>
            <a:ext cx="914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34000" y="3124200"/>
            <a:ext cx="914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86400" y="2362200"/>
            <a:ext cx="12192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162800" y="2667000"/>
            <a:ext cx="12192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638800" y="24384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486400" y="3200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239000" y="28194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924800" y="37338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RQA#36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C</a:t>
            </a:r>
            <a:endParaRPr lang="en-US" sz="6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spiral galaxy, in what region are young stars forming and where </a:t>
            </a:r>
            <a:r>
              <a:rPr lang="en-US" dirty="0"/>
              <a:t>d</a:t>
            </a:r>
            <a:r>
              <a:rPr lang="en-US" dirty="0" smtClean="0"/>
              <a:t>o they exist?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Spiral Arms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RQ#38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elliptical galaxies contain redder stars and less dust this translates to describing the age of the galaxy as what?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RQA#38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Elliptical galaxies are relatively old galaxies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RQ#39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classification system are used to classify galaxies?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RQA#39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Hubble classification by shape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2 galaxies like the Milky Way and Andromeda collide what will be the result?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cosmology?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the universe was created and its present and future structures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RQ#41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3 things about the cosmic background radiation that is received on Earth.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RQA#41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Uniform in all directions</a:t>
            </a:r>
          </a:p>
          <a:p>
            <a:r>
              <a:rPr lang="en-US" dirty="0" smtClean="0"/>
              <a:t>Indicate temperatures of 2.7 Kelvin</a:t>
            </a:r>
          </a:p>
          <a:p>
            <a:r>
              <a:rPr lang="en-US" dirty="0" smtClean="0"/>
              <a:t>Indicate left over radiation from the Big </a:t>
            </a:r>
            <a:r>
              <a:rPr lang="en-US" dirty="0"/>
              <a:t>B</a:t>
            </a:r>
            <a:r>
              <a:rPr lang="en-US" dirty="0" smtClean="0"/>
              <a:t>ang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RQ#42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type of EM light received from galaxies indicate that the universe is expanding?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RQA#42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Red-shifted light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RQ#43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type of galaxy is the picture showing?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5257800" y="1715696"/>
          <a:ext cx="1919287" cy="2923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r:id="rId3" imgW="1019048" imgH="1552792" progId="">
                  <p:embed/>
                </p:oleObj>
              </mc:Choice>
              <mc:Fallback>
                <p:oleObj r:id="rId3" imgW="1019048" imgH="1552792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715696"/>
                        <a:ext cx="1919287" cy="29237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RQA#43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Elliptical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RQ#44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type of galaxy is the picture showing?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9796" y="2057401"/>
            <a:ext cx="2619837" cy="2691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RQA#44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Spiral</a:t>
            </a:r>
            <a:endParaRPr lang="en-US" sz="4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galaxies would merge into a larger galaxy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type of galaxy is the picture showing?</a:t>
            </a:r>
          </a:p>
          <a:p>
            <a:endParaRPr lang="en-US" dirty="0"/>
          </a:p>
        </p:txBody>
      </p:sp>
      <p:graphicFrame>
        <p:nvGraphicFramePr>
          <p:cNvPr id="4098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5253037" y="2420144"/>
          <a:ext cx="2828925" cy="288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r:id="rId3" imgW="2828571" imgH="2886478" progId="">
                  <p:embed/>
                </p:oleObj>
              </mc:Choice>
              <mc:Fallback>
                <p:oleObj r:id="rId3" imgW="2828571" imgH="2886478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3037" y="2420144"/>
                        <a:ext cx="2828925" cy="288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Irregular</a:t>
            </a:r>
            <a:endParaRPr lang="en-US" sz="5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RQ#46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type of galaxy is the picture showing?</a:t>
            </a:r>
          </a:p>
          <a:p>
            <a:endParaRPr lang="en-US" dirty="0"/>
          </a:p>
        </p:txBody>
      </p:sp>
      <p:pic>
        <p:nvPicPr>
          <p:cNvPr id="5122" name="Picture 2" descr="800px-Hubble2005-01-barred-spiral-galaxy-NGC130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712180"/>
            <a:ext cx="4038600" cy="23020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RQA#46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Barred Spiral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RQ#47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the universe be described in the first microseconds after the Big Bang?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RQA#47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hot soup of particles and energy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RQ#48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Look at the Hubble Law graph. What is the velocity of a galaxy that is located 120Mpc from the Earth?</a:t>
            </a:r>
            <a:endParaRPr lang="en-US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548033"/>
            <a:ext cx="4038600" cy="2630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RQA#48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~ 8500 km/s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1088</Words>
  <Application>Microsoft Office PowerPoint</Application>
  <PresentationFormat>On-screen Show (4:3)</PresentationFormat>
  <Paragraphs>225</Paragraphs>
  <Slides>97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97</vt:i4>
      </vt:variant>
    </vt:vector>
  </HeadingPairs>
  <TitlesOfParts>
    <vt:vector size="101" baseType="lpstr">
      <vt:lpstr>Arial</vt:lpstr>
      <vt:lpstr>Calibri</vt:lpstr>
      <vt:lpstr>Office Theme</vt:lpstr>
      <vt:lpstr>Picture</vt:lpstr>
      <vt:lpstr>Galaxies Astrobiology and Cosmology</vt:lpstr>
      <vt:lpstr>RQ #1</vt:lpstr>
      <vt:lpstr>RQA#1</vt:lpstr>
      <vt:lpstr>RQ#2</vt:lpstr>
      <vt:lpstr>RQA#2</vt:lpstr>
      <vt:lpstr>RQ#3</vt:lpstr>
      <vt:lpstr>RQA#3</vt:lpstr>
      <vt:lpstr>RQ#4</vt:lpstr>
      <vt:lpstr>RQA#4</vt:lpstr>
      <vt:lpstr>RQ#5</vt:lpstr>
      <vt:lpstr>RQA#5</vt:lpstr>
      <vt:lpstr>RQ#6</vt:lpstr>
      <vt:lpstr>RQA#6</vt:lpstr>
      <vt:lpstr>RQ#7</vt:lpstr>
      <vt:lpstr>RQA#7</vt:lpstr>
      <vt:lpstr>RQ#8</vt:lpstr>
      <vt:lpstr>RQA#8</vt:lpstr>
      <vt:lpstr>RQ#9</vt:lpstr>
      <vt:lpstr>RQA#9</vt:lpstr>
      <vt:lpstr>RQ#10</vt:lpstr>
      <vt:lpstr>RQA#10</vt:lpstr>
      <vt:lpstr>RQ#11</vt:lpstr>
      <vt:lpstr>RQA#11</vt:lpstr>
      <vt:lpstr>RQ#12</vt:lpstr>
      <vt:lpstr>RQA#12</vt:lpstr>
      <vt:lpstr>RQ#13</vt:lpstr>
      <vt:lpstr>RQA#13</vt:lpstr>
      <vt:lpstr>RQ#14</vt:lpstr>
      <vt:lpstr>RQA#14</vt:lpstr>
      <vt:lpstr>RQ#15</vt:lpstr>
      <vt:lpstr>RQA#15</vt:lpstr>
      <vt:lpstr>RQ#16</vt:lpstr>
      <vt:lpstr>RQA#16</vt:lpstr>
      <vt:lpstr>RQ#17</vt:lpstr>
      <vt:lpstr>RQA#17</vt:lpstr>
      <vt:lpstr>RQ#18</vt:lpstr>
      <vt:lpstr>RQA#18</vt:lpstr>
      <vt:lpstr>RQ#19</vt:lpstr>
      <vt:lpstr>RQA#19</vt:lpstr>
      <vt:lpstr>RQ#20</vt:lpstr>
      <vt:lpstr>RQA#20</vt:lpstr>
      <vt:lpstr>RQ#21</vt:lpstr>
      <vt:lpstr>RQA#21</vt:lpstr>
      <vt:lpstr>RQ#22</vt:lpstr>
      <vt:lpstr>RQA#22</vt:lpstr>
      <vt:lpstr>RQ#23</vt:lpstr>
      <vt:lpstr>RQA#23</vt:lpstr>
      <vt:lpstr>RQ#24</vt:lpstr>
      <vt:lpstr>RQA#24</vt:lpstr>
      <vt:lpstr>RQ#25</vt:lpstr>
      <vt:lpstr>RQA#25</vt:lpstr>
      <vt:lpstr>RQ#26</vt:lpstr>
      <vt:lpstr>RQA#26</vt:lpstr>
      <vt:lpstr>RQ#27</vt:lpstr>
      <vt:lpstr>RQA#27</vt:lpstr>
      <vt:lpstr>RQ#28</vt:lpstr>
      <vt:lpstr>RQA#28</vt:lpstr>
      <vt:lpstr>RQ#29</vt:lpstr>
      <vt:lpstr>RQA#29</vt:lpstr>
      <vt:lpstr>RQ#30</vt:lpstr>
      <vt:lpstr>RQA#30</vt:lpstr>
      <vt:lpstr>RQ#31</vt:lpstr>
      <vt:lpstr>RQA#31</vt:lpstr>
      <vt:lpstr>RQ#32</vt:lpstr>
      <vt:lpstr>RQA#32</vt:lpstr>
      <vt:lpstr>RQ#33</vt:lpstr>
      <vt:lpstr>RQA#33</vt:lpstr>
      <vt:lpstr>RQ#34</vt:lpstr>
      <vt:lpstr>RQA#34</vt:lpstr>
      <vt:lpstr>RQ#35</vt:lpstr>
      <vt:lpstr>RQA#35</vt:lpstr>
      <vt:lpstr>RQ#36</vt:lpstr>
      <vt:lpstr>RQA#36</vt:lpstr>
      <vt:lpstr>RQ#37</vt:lpstr>
      <vt:lpstr>RQA#37</vt:lpstr>
      <vt:lpstr>RQ#38</vt:lpstr>
      <vt:lpstr>RQA#38</vt:lpstr>
      <vt:lpstr>RQ#39</vt:lpstr>
      <vt:lpstr>RQA#39</vt:lpstr>
      <vt:lpstr>RQ#40</vt:lpstr>
      <vt:lpstr>RQA#40</vt:lpstr>
      <vt:lpstr>RQ#41</vt:lpstr>
      <vt:lpstr>RQA#41</vt:lpstr>
      <vt:lpstr>RQ#42</vt:lpstr>
      <vt:lpstr>RQA#42</vt:lpstr>
      <vt:lpstr>RQ#43</vt:lpstr>
      <vt:lpstr>RQA#43</vt:lpstr>
      <vt:lpstr>RQ#44</vt:lpstr>
      <vt:lpstr>RQA#44</vt:lpstr>
      <vt:lpstr>RQ#45</vt:lpstr>
      <vt:lpstr>RQA#45</vt:lpstr>
      <vt:lpstr>RQ#46</vt:lpstr>
      <vt:lpstr>RQA#46</vt:lpstr>
      <vt:lpstr>RQ#47</vt:lpstr>
      <vt:lpstr>RQA#47</vt:lpstr>
      <vt:lpstr>RQ#48</vt:lpstr>
      <vt:lpstr>RQA#48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Galaxies Astrobiology and Cosmology</dc:title>
  <dc:creator>Meeks</dc:creator>
  <cp:lastModifiedBy>Donna Meeks</cp:lastModifiedBy>
  <cp:revision>25</cp:revision>
  <dcterms:created xsi:type="dcterms:W3CDTF">2018-05-08T23:42:47Z</dcterms:created>
  <dcterms:modified xsi:type="dcterms:W3CDTF">2018-12-13T03:24:59Z</dcterms:modified>
</cp:coreProperties>
</file>