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QlHOzCpOzUVmCtE5PvgraSkILzcXNVCPvju0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7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71" r:id="rId12"/>
    <p:sldId id="270" r:id="rId13"/>
    <p:sldId id="272" r:id="rId14"/>
    <p:sldId id="278" r:id="rId15"/>
    <p:sldId id="274" r:id="rId16"/>
    <p:sldId id="268" r:id="rId17"/>
    <p:sldId id="269" r:id="rId18"/>
    <p:sldId id="277" r:id="rId19"/>
    <p:sldId id="276" r:id="rId20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D7361-9407-47EA-8D73-799CFDCF0CFF}" v="41" dt="2021-01-13T15:39:54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1" autoAdjust="0"/>
  </p:normalViewPr>
  <p:slideViewPr>
    <p:cSldViewPr>
      <p:cViewPr varScale="1">
        <p:scale>
          <a:sx n="55" d="100"/>
          <a:sy n="55" d="100"/>
        </p:scale>
        <p:origin x="16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E41E-07C5-4B65-9F39-5C8082F0696A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7638-E71D-4393-97F1-A6EFED82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autotrophs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27638-E71D-4393-97F1-A6EFED821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Beetles, earthworms &amp; mushrooms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27638-E71D-4393-97F1-A6EFED821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D418716A-0009-4B77-A3EE-5554B529EFE1}"/>
              </a:ext>
            </a:extLst>
          </p:cNvPr>
          <p:cNvGrpSpPr>
            <a:grpSpLocks/>
          </p:cNvGrpSpPr>
          <p:nvPr/>
        </p:nvGrpSpPr>
        <p:grpSpPr bwMode="auto">
          <a:xfrm>
            <a:off x="0" y="2590800"/>
            <a:ext cx="9296400" cy="7086600"/>
            <a:chOff x="0" y="1632"/>
            <a:chExt cx="5856" cy="4464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E5CA0D79-8F40-492D-90AC-ED02C61D1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2736" cy="27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3C6CF7D4-29F9-4381-817D-817EA62E3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32"/>
              <a:ext cx="5856" cy="2448"/>
              <a:chOff x="0" y="1632"/>
              <a:chExt cx="5856" cy="244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22CA2E0B-9211-49F5-A4E8-D3C32C38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32" y="1632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AutoShape 4">
                <a:extLst>
                  <a:ext uri="{FF2B5EF4-FFF2-40B4-BE49-F238E27FC236}">
                    <a16:creationId xmlns:a16="http://schemas.microsoft.com/office/drawing/2014/main" id="{3B517D98-ADE2-49CA-A1FA-50BB60CB4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54855">
                <a:off x="2304" y="1680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AutoShape 5">
                <a:extLst>
                  <a:ext uri="{FF2B5EF4-FFF2-40B4-BE49-F238E27FC236}">
                    <a16:creationId xmlns:a16="http://schemas.microsoft.com/office/drawing/2014/main" id="{039C33B4-86EA-4A07-867A-EBD970A5D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213181">
                <a:off x="1680" y="1872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C817AEDC-65CB-4142-937C-403D7C25C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982720">
                <a:off x="1104" y="2352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55F66183-7A07-4BE6-BD68-EF17AF72A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895125">
                <a:off x="720" y="2928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AutoShape 9">
                <a:extLst>
                  <a:ext uri="{FF2B5EF4-FFF2-40B4-BE49-F238E27FC236}">
                    <a16:creationId xmlns:a16="http://schemas.microsoft.com/office/drawing/2014/main" id="{F1DF9869-E607-4157-B526-E61B5515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718986">
                <a:off x="3504" y="1776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AutoShape 10">
                <a:extLst>
                  <a:ext uri="{FF2B5EF4-FFF2-40B4-BE49-F238E27FC236}">
                    <a16:creationId xmlns:a16="http://schemas.microsoft.com/office/drawing/2014/main" id="{1236DAE9-A9E7-4148-9625-BFF68C761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489303">
                <a:off x="4128" y="2112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AutoShape 11">
                <a:extLst>
                  <a:ext uri="{FF2B5EF4-FFF2-40B4-BE49-F238E27FC236}">
                    <a16:creationId xmlns:a16="http://schemas.microsoft.com/office/drawing/2014/main" id="{FE4A8C3A-C461-4F7A-9D1B-1A5448C4C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78618">
                <a:off x="4560" y="2544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AutoShape 12">
                <a:extLst>
                  <a:ext uri="{FF2B5EF4-FFF2-40B4-BE49-F238E27FC236}">
                    <a16:creationId xmlns:a16="http://schemas.microsoft.com/office/drawing/2014/main" id="{FB4C3FC5-DE9B-4016-8432-0B6B9E35D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6908238">
                <a:off x="4800" y="3024"/>
                <a:ext cx="336" cy="1776"/>
              </a:xfrm>
              <a:prstGeom prst="flowChartMerg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434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4876800" cy="3429000"/>
          </a:xfrm>
        </p:spPr>
        <p:txBody>
          <a:bodyPr anchor="b"/>
          <a:lstStyle>
            <a:lvl1pPr algn="ctr">
              <a:defRPr sz="5400"/>
            </a:lvl1pPr>
          </a:lstStyle>
          <a:p>
            <a:pPr lvl="0"/>
            <a:r>
              <a:rPr lang="en-US" altLang="en-US" noProof="0"/>
              <a:t>Add sun title here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276600"/>
            <a:ext cx="3962400" cy="1981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en-US" altLang="en-US" noProof="0"/>
              <a:t>Click to add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0407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22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54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82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4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2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42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3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9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58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37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roup 30">
            <a:extLst>
              <a:ext uri="{FF2B5EF4-FFF2-40B4-BE49-F238E27FC236}">
                <a16:creationId xmlns:a16="http://schemas.microsoft.com/office/drawing/2014/main" id="{3668368B-E19D-45FA-A740-22D188176388}"/>
              </a:ext>
            </a:extLst>
          </p:cNvPr>
          <p:cNvGrpSpPr>
            <a:grpSpLocks/>
          </p:cNvGrpSpPr>
          <p:nvPr/>
        </p:nvGrpSpPr>
        <p:grpSpPr bwMode="auto">
          <a:xfrm rot="8514525">
            <a:off x="-1143000" y="-838200"/>
            <a:ext cx="4572000" cy="3484563"/>
            <a:chOff x="-240" y="1680"/>
            <a:chExt cx="5856" cy="4464"/>
          </a:xfrm>
        </p:grpSpPr>
        <p:sp>
          <p:nvSpPr>
            <p:cNvPr id="1040" name="AutoShape 31">
              <a:extLst>
                <a:ext uri="{FF2B5EF4-FFF2-40B4-BE49-F238E27FC236}">
                  <a16:creationId xmlns:a16="http://schemas.microsoft.com/office/drawing/2014/main" id="{3CACC481-CC18-41F1-8F01-74DE4BA48C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605" y="1694"/>
              <a:ext cx="331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AutoShape 32">
              <a:extLst>
                <a:ext uri="{FF2B5EF4-FFF2-40B4-BE49-F238E27FC236}">
                  <a16:creationId xmlns:a16="http://schemas.microsoft.com/office/drawing/2014/main" id="{5FFD612F-10B8-4C79-8625-E895DB18D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54855">
              <a:off x="2080" y="1745"/>
              <a:ext cx="336" cy="1767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AutoShape 33">
              <a:extLst>
                <a:ext uri="{FF2B5EF4-FFF2-40B4-BE49-F238E27FC236}">
                  <a16:creationId xmlns:a16="http://schemas.microsoft.com/office/drawing/2014/main" id="{6AFC2CB5-FF07-4F43-B8C7-5D1D9DD9D6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13181">
              <a:off x="1455" y="1933"/>
              <a:ext cx="329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" name="AutoShape 34">
              <a:extLst>
                <a:ext uri="{FF2B5EF4-FFF2-40B4-BE49-F238E27FC236}">
                  <a16:creationId xmlns:a16="http://schemas.microsoft.com/office/drawing/2014/main" id="{CD4E130B-F4E6-4D56-BB4B-168EE8759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9091">
              <a:off x="907" y="2364"/>
              <a:ext cx="331" cy="1777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35">
              <a:extLst>
                <a:ext uri="{FF2B5EF4-FFF2-40B4-BE49-F238E27FC236}">
                  <a16:creationId xmlns:a16="http://schemas.microsoft.com/office/drawing/2014/main" id="{193E599F-2446-45A5-8892-63293B747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" y="3409"/>
              <a:ext cx="2737" cy="273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AutoShape 36">
              <a:extLst>
                <a:ext uri="{FF2B5EF4-FFF2-40B4-BE49-F238E27FC236}">
                  <a16:creationId xmlns:a16="http://schemas.microsoft.com/office/drawing/2014/main" id="{11DB5466-D03F-4848-AE9F-380D15F95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95125">
              <a:off x="498" y="2978"/>
              <a:ext cx="338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AutoShape 37">
              <a:extLst>
                <a:ext uri="{FF2B5EF4-FFF2-40B4-BE49-F238E27FC236}">
                  <a16:creationId xmlns:a16="http://schemas.microsoft.com/office/drawing/2014/main" id="{59B2A0A1-1331-4757-A19F-2C53C79E7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718986">
              <a:off x="3268" y="1831"/>
              <a:ext cx="338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AutoShape 38">
              <a:extLst>
                <a:ext uri="{FF2B5EF4-FFF2-40B4-BE49-F238E27FC236}">
                  <a16:creationId xmlns:a16="http://schemas.microsoft.com/office/drawing/2014/main" id="{334A4473-6D4B-40CC-BBF1-10DD54AB9C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89303">
              <a:off x="3890" y="2165"/>
              <a:ext cx="333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AutoShape 39">
              <a:extLst>
                <a:ext uri="{FF2B5EF4-FFF2-40B4-BE49-F238E27FC236}">
                  <a16:creationId xmlns:a16="http://schemas.microsoft.com/office/drawing/2014/main" id="{846CD54F-0D17-478B-97D2-E8B73F1BF8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578618">
              <a:off x="4319" y="2592"/>
              <a:ext cx="342" cy="1773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AutoShape 40">
              <a:extLst>
                <a:ext uri="{FF2B5EF4-FFF2-40B4-BE49-F238E27FC236}">
                  <a16:creationId xmlns:a16="http://schemas.microsoft.com/office/drawing/2014/main" id="{EC1D068D-760B-4154-BA67-A59C93C41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908238">
              <a:off x="4562" y="3076"/>
              <a:ext cx="342" cy="1769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1043" name="Group 19">
            <a:extLst>
              <a:ext uri="{FF2B5EF4-FFF2-40B4-BE49-F238E27FC236}">
                <a16:creationId xmlns:a16="http://schemas.microsoft.com/office/drawing/2014/main" id="{831E8303-833D-4A49-AF46-4F6602E8162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267200"/>
            <a:ext cx="5715000" cy="4356100"/>
            <a:chOff x="-240" y="1680"/>
            <a:chExt cx="5856" cy="4464"/>
          </a:xfrm>
        </p:grpSpPr>
        <p:sp>
          <p:nvSpPr>
            <p:cNvPr id="1030" name="AutoShape 20">
              <a:extLst>
                <a:ext uri="{FF2B5EF4-FFF2-40B4-BE49-F238E27FC236}">
                  <a16:creationId xmlns:a16="http://schemas.microsoft.com/office/drawing/2014/main" id="{49DDBABF-3A68-4B3B-8A98-AF9DCE374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92" y="1680"/>
              <a:ext cx="337" cy="1776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1" name="AutoShape 21">
              <a:extLst>
                <a:ext uri="{FF2B5EF4-FFF2-40B4-BE49-F238E27FC236}">
                  <a16:creationId xmlns:a16="http://schemas.microsoft.com/office/drawing/2014/main" id="{69F74173-E53E-4EC8-8BFD-FA0C96EDE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54855">
              <a:off x="2063" y="1729"/>
              <a:ext cx="337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2" name="AutoShape 22">
              <a:extLst>
                <a:ext uri="{FF2B5EF4-FFF2-40B4-BE49-F238E27FC236}">
                  <a16:creationId xmlns:a16="http://schemas.microsoft.com/office/drawing/2014/main" id="{0F281751-CE03-4DFB-9D31-2790BE165C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13181">
              <a:off x="1440" y="1921"/>
              <a:ext cx="335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3" name="AutoShape 23">
              <a:extLst>
                <a:ext uri="{FF2B5EF4-FFF2-40B4-BE49-F238E27FC236}">
                  <a16:creationId xmlns:a16="http://schemas.microsoft.com/office/drawing/2014/main" id="{04EA75B1-A785-46B8-8737-7421F0083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29091">
              <a:off x="865" y="2352"/>
              <a:ext cx="335" cy="1776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24">
              <a:extLst>
                <a:ext uri="{FF2B5EF4-FFF2-40B4-BE49-F238E27FC236}">
                  <a16:creationId xmlns:a16="http://schemas.microsoft.com/office/drawing/2014/main" id="{952A9CE2-11D5-4690-9032-7570BAFE8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408"/>
              <a:ext cx="2736" cy="273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AutoShape 25">
              <a:extLst>
                <a:ext uri="{FF2B5EF4-FFF2-40B4-BE49-F238E27FC236}">
                  <a16:creationId xmlns:a16="http://schemas.microsoft.com/office/drawing/2014/main" id="{53EFCB06-C871-4E08-9E1C-731DB3C536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95125">
              <a:off x="481" y="2977"/>
              <a:ext cx="337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AutoShape 26">
              <a:extLst>
                <a:ext uri="{FF2B5EF4-FFF2-40B4-BE49-F238E27FC236}">
                  <a16:creationId xmlns:a16="http://schemas.microsoft.com/office/drawing/2014/main" id="{0AA1579D-A364-46D7-BE5C-5682AC5C21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718986">
              <a:off x="3264" y="1825"/>
              <a:ext cx="337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AutoShape 27">
              <a:extLst>
                <a:ext uri="{FF2B5EF4-FFF2-40B4-BE49-F238E27FC236}">
                  <a16:creationId xmlns:a16="http://schemas.microsoft.com/office/drawing/2014/main" id="{F6F1882C-D2AB-46C1-9580-2510ABFE4B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89303">
              <a:off x="3888" y="2160"/>
              <a:ext cx="335" cy="1776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AutoShape 28">
              <a:extLst>
                <a:ext uri="{FF2B5EF4-FFF2-40B4-BE49-F238E27FC236}">
                  <a16:creationId xmlns:a16="http://schemas.microsoft.com/office/drawing/2014/main" id="{25BE5A99-93A3-40BC-81F5-8591DCE5B9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578618">
              <a:off x="4320" y="2593"/>
              <a:ext cx="337" cy="1775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AutoShape 29">
              <a:extLst>
                <a:ext uri="{FF2B5EF4-FFF2-40B4-BE49-F238E27FC236}">
                  <a16:creationId xmlns:a16="http://schemas.microsoft.com/office/drawing/2014/main" id="{3BE6A66A-866B-4D11-BA0A-1BB416724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908238">
              <a:off x="4559" y="3072"/>
              <a:ext cx="337" cy="1776"/>
            </a:xfrm>
            <a:prstGeom prst="flowChartMerg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6" name="Rectangle 2">
            <a:extLst>
              <a:ext uri="{FF2B5EF4-FFF2-40B4-BE49-F238E27FC236}">
                <a16:creationId xmlns:a16="http://schemas.microsoft.com/office/drawing/2014/main" id="{1F5F0FC6-D882-443C-8B02-DB1ABE2B6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Add sun title here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C1EEEB-0161-4F85-A7A7-C8B4B9BA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sdfjskjfklj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>
        <p:tmplLst>
          <p:tmpl lvl="1">
            <p:tnLst>
              <p:par>
                <p:cTn presetID="16" presetClass="entr" presetSubtype="4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man Old Style" panose="02050604050505020204" pitchFamily="18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]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³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121935927@N06/1357888541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26581&amp;picture=brown-bear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Young_Raccoon_in_Crab_Apple_Tree_(5278273452).jpg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xpixel.net/Food-Mongolian-Wolf-Wolf-Predator-Prey-Mongolian-1758231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9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5" Type="http://schemas.openxmlformats.org/officeDocument/2006/relationships/audio" Target="../media/audio3.wav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8.bin"/><Relationship Id="rId4" Type="http://schemas.openxmlformats.org/officeDocument/2006/relationships/audio" Target="../media/audio8.wav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gus_engleriana" TargetMode="External"/><Relationship Id="rId3" Type="http://schemas.openxmlformats.org/officeDocument/2006/relationships/audio" Target="../media/audio5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Primary_producer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://www.uniprot.org/taxonomy/10129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north60/420402928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lumenlearning.com/boundless-biology/chapter/characteristics-of-fungi/" TargetMode="External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obblog.com/2016/03/leaf-mechanical-traits-insect-herbivory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j_benson/29019674375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deviantart.com/ancestorsrelic/art/Neck-bite-of-a-Tiger-Phase-1-308551129" TargetMode="External"/><Relationship Id="rId4" Type="http://schemas.openxmlformats.org/officeDocument/2006/relationships/image" Target="../media/image14.QlHOzCpOzUVmCtE5PvgraSkILzcXNVCPvju0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7B44B5-0D39-4B20-B16A-B5845B44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6043" y="2205750"/>
            <a:ext cx="6443958" cy="4591944"/>
          </a:xfrm>
          <a:prstGeom prst="rect">
            <a:avLst/>
          </a:prstGeom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6265A79F-9BEE-4726-9E9A-D6DE2469B1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4171" y="228600"/>
            <a:ext cx="8615657" cy="1977150"/>
          </a:xfrm>
        </p:spPr>
        <p:txBody>
          <a:bodyPr anchor="ctr"/>
          <a:lstStyle/>
          <a:p>
            <a:pPr>
              <a:defRPr/>
            </a:pPr>
            <a:r>
              <a:rPr lang="en-US" altLang="en-US" dirty="0"/>
              <a:t>Food Webs &amp; Energy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A22C9-3629-4CFB-9E88-D76B68DCC5FF}"/>
              </a:ext>
            </a:extLst>
          </p:cNvPr>
          <p:cNvSpPr txBox="1"/>
          <p:nvPr/>
        </p:nvSpPr>
        <p:spPr>
          <a:xfrm>
            <a:off x="833620" y="6092957"/>
            <a:ext cx="7476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121935927@N06/135788854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DEFC3E5-02F5-4A52-8122-90D02EE94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Omnivores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75BBFB-7517-4C09-80A3-B93C7570B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799" cy="2223307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Animals who eat both plants and animals such as: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humans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bears</a:t>
            </a:r>
          </a:p>
          <a:p>
            <a:pPr lvl="1"/>
            <a:endParaRPr lang="en-US" altLang="en-US" sz="3600" b="1" dirty="0">
              <a:solidFill>
                <a:srgbClr val="3333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264EA-AFDE-456D-B619-A6EEABBB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58062" y="2209799"/>
            <a:ext cx="3296921" cy="4495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09C46-5A4D-4073-991F-F8FD4F0B6A8F}"/>
              </a:ext>
            </a:extLst>
          </p:cNvPr>
          <p:cNvSpPr txBox="1"/>
          <p:nvPr/>
        </p:nvSpPr>
        <p:spPr>
          <a:xfrm>
            <a:off x="2560320" y="6172200"/>
            <a:ext cx="4023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Young_Raccoon_in_Crab_Apple_Tree_(5278273452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AD0C6-75D0-4340-BC38-FC444D38F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2401" y="3287875"/>
            <a:ext cx="4876800" cy="34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E9CDA23-46EA-4524-B224-5F027982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Types of Food Chains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07DAABD-CBAD-46D4-9C19-876FA52F9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3333CC"/>
                </a:solidFill>
              </a:rPr>
              <a:t>Aquatic- Water-related food chains with sea plants and animals</a:t>
            </a:r>
            <a:br>
              <a:rPr lang="en-US" altLang="en-US" sz="4000" b="1">
                <a:solidFill>
                  <a:srgbClr val="3333CC"/>
                </a:solidFill>
              </a:rPr>
            </a:br>
            <a:endParaRPr lang="en-US" altLang="en-US" sz="4000" b="1">
              <a:solidFill>
                <a:srgbClr val="3333CC"/>
              </a:solidFill>
            </a:endParaRPr>
          </a:p>
          <a:p>
            <a:r>
              <a:rPr lang="en-US" altLang="en-US" sz="4000" b="1">
                <a:solidFill>
                  <a:srgbClr val="3333CC"/>
                </a:solidFill>
              </a:rPr>
              <a:t>Terrestrial- Land-related food chains with land plants and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C34CBE7-DECA-48FA-BE24-2258A84AB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Predator &amp; Prey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D644D8F-CA8D-4C0D-BE1F-86BA95C4F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5960"/>
            <a:ext cx="5334000" cy="48768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Predator- An animal that captures and eats other animals</a:t>
            </a:r>
            <a:br>
              <a:rPr lang="en-US" altLang="en-US" sz="4000" b="1" dirty="0">
                <a:solidFill>
                  <a:srgbClr val="3333CC"/>
                </a:solidFill>
              </a:rPr>
            </a:br>
            <a:endParaRPr lang="en-US" altLang="en-US" sz="4000" b="1" dirty="0">
              <a:solidFill>
                <a:srgbClr val="3333CC"/>
              </a:solidFill>
            </a:endParaRPr>
          </a:p>
          <a:p>
            <a:r>
              <a:rPr lang="en-US" altLang="en-US" sz="4000" b="1" dirty="0">
                <a:solidFill>
                  <a:srgbClr val="3333CC"/>
                </a:solidFill>
              </a:rPr>
              <a:t>Prey- The animal that is captured and eaten</a:t>
            </a:r>
          </a:p>
        </p:txBody>
      </p:sp>
      <p:pic>
        <p:nvPicPr>
          <p:cNvPr id="3" name="Picture 2" descr="A picture containing outdoor, tree, mammal, wolf&#10;&#10;Description automatically generated">
            <a:extLst>
              <a:ext uri="{FF2B5EF4-FFF2-40B4-BE49-F238E27FC236}">
                <a16:creationId xmlns:a16="http://schemas.microsoft.com/office/drawing/2014/main" id="{AE8836CF-BEB3-4704-ADE9-4AEB6A889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34000" y="1102389"/>
            <a:ext cx="3810000" cy="572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EB93-731E-4AEB-A58D-1DB95A37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5334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Levels of Consumers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A148AE7-4564-407E-BD21-DF967DD64E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1321879"/>
          </a:xfrm>
        </p:spPr>
        <p:txBody>
          <a:bodyPr/>
          <a:lstStyle/>
          <a:p>
            <a:r>
              <a:rPr lang="en-US" altLang="en-US" sz="2600" b="1" dirty="0">
                <a:solidFill>
                  <a:srgbClr val="3333CC"/>
                </a:solidFill>
              </a:rPr>
              <a:t>Primary Consumer (Eat Producers/Plants)</a:t>
            </a:r>
          </a:p>
          <a:p>
            <a:r>
              <a:rPr lang="en-US" altLang="en-US" sz="2600" b="1" dirty="0">
                <a:solidFill>
                  <a:srgbClr val="3333CC"/>
                </a:solidFill>
              </a:rPr>
              <a:t>Secondary Consumer (Eat primary consumers)</a:t>
            </a:r>
          </a:p>
          <a:p>
            <a:r>
              <a:rPr lang="en-US" altLang="en-US" sz="2600" b="1" dirty="0">
                <a:solidFill>
                  <a:srgbClr val="3333CC"/>
                </a:solidFill>
              </a:rPr>
              <a:t>Tertiary Consumer (Eat Secondary Consumer)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54985DA-EE51-4783-B463-BB2E3103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6557"/>
            <a:ext cx="8001000" cy="46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124B12-A8F8-4559-B808-6EF328EF6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42900"/>
            <a:ext cx="80645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8D05-11DD-4A22-8C16-6002DDED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057"/>
            <a:ext cx="9144000" cy="12954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Energy through the Trophic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8C3A-487C-420F-A205-19B93E8B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600" b="1" i="1" dirty="0">
              <a:solidFill>
                <a:srgbClr val="3333CC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3600" b="1" i="1" dirty="0">
                <a:solidFill>
                  <a:srgbClr val="3333CC"/>
                </a:solidFill>
              </a:rPr>
              <a:t>The law of 10%</a:t>
            </a:r>
          </a:p>
          <a:p>
            <a:pPr>
              <a:buFontTx/>
              <a:buChar char="-"/>
              <a:defRPr/>
            </a:pPr>
            <a:endParaRPr lang="en-US" sz="3600" b="1" i="1" dirty="0">
              <a:solidFill>
                <a:srgbClr val="3333CC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3600" b="1" i="1" dirty="0">
                <a:solidFill>
                  <a:srgbClr val="3333CC"/>
                </a:solidFill>
              </a:rPr>
              <a:t>Each level you go up in the trophic levels will use only 10% of the energy.</a:t>
            </a:r>
          </a:p>
          <a:p>
            <a:pPr>
              <a:buFontTx/>
              <a:buChar char="-"/>
              <a:defRPr/>
            </a:pPr>
            <a:endParaRPr lang="en-US" sz="3600" b="1" i="1" dirty="0">
              <a:solidFill>
                <a:srgbClr val="3333CC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3600" b="1" i="1" dirty="0">
                <a:solidFill>
                  <a:srgbClr val="3333CC"/>
                </a:solidFill>
              </a:rPr>
              <a:t>The remaining energy is lost as heat</a:t>
            </a:r>
          </a:p>
        </p:txBody>
      </p:sp>
      <p:sp>
        <p:nvSpPr>
          <p:cNvPr id="17412" name="SMARTInkShape-186">
            <a:extLst>
              <a:ext uri="{FF2B5EF4-FFF2-40B4-BE49-F238E27FC236}">
                <a16:creationId xmlns:a16="http://schemas.microsoft.com/office/drawing/2014/main" id="{EACAFAD1-AD85-469A-A080-08420A653F7F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33900" y="5143500"/>
            <a:ext cx="19050" cy="0"/>
          </a:xfrm>
          <a:custGeom>
            <a:avLst/>
            <a:gdLst>
              <a:gd name="T0" fmla="*/ 19049 w 19050"/>
              <a:gd name="T1" fmla="*/ 0 h 1"/>
              <a:gd name="T2" fmla="*/ 19049 w 19050"/>
              <a:gd name="T3" fmla="*/ 0 h 1"/>
              <a:gd name="T4" fmla="*/ 0 w 19050"/>
              <a:gd name="T5" fmla="*/ 0 h 1"/>
              <a:gd name="T6" fmla="*/ 0 60000 65536"/>
              <a:gd name="T7" fmla="*/ 0 60000 65536"/>
              <a:gd name="T8" fmla="*/ 0 60000 65536"/>
              <a:gd name="T9" fmla="*/ 0 w 19050"/>
              <a:gd name="T10" fmla="*/ 0 h 1"/>
              <a:gd name="T11" fmla="*/ 19050 w 19050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0" h="1">
                <a:moveTo>
                  <a:pt x="19049" y="0"/>
                </a:moveTo>
                <a:lnTo>
                  <a:pt x="19049" y="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6EF77DE-CFB7-4F7F-AEB5-22694D75A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762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/>
              </a:rPr>
              <a:t>What is a Food Web?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BB28BB4-4BA2-49CB-8708-D1E1D8A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A more realistic way of looking at the relationship of plants and animals in an environment</a:t>
            </a:r>
          </a:p>
          <a:p>
            <a:endParaRPr lang="en-US" altLang="en-US" sz="3600" b="1" dirty="0">
              <a:solidFill>
                <a:srgbClr val="3333CC"/>
              </a:solidFill>
            </a:endParaRPr>
          </a:p>
          <a:p>
            <a:r>
              <a:rPr lang="en-US" altLang="en-US" sz="4000" b="1" dirty="0">
                <a:solidFill>
                  <a:srgbClr val="3333CC"/>
                </a:solidFill>
              </a:rPr>
              <a:t>Several food chains linked together</a:t>
            </a:r>
          </a:p>
          <a:p>
            <a:endParaRPr lang="en-US" altLang="en-US" sz="3600" b="1" dirty="0">
              <a:solidFill>
                <a:srgbClr val="3333CC"/>
              </a:solidFill>
            </a:endParaRPr>
          </a:p>
          <a:p>
            <a:r>
              <a:rPr lang="en-US" altLang="en-US" sz="4000" b="1" dirty="0">
                <a:solidFill>
                  <a:srgbClr val="3333CC"/>
                </a:solidFill>
              </a:rPr>
              <a:t>A predator from one food chain may be linked to the prey of another food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DA1775B-BE5A-4BE9-A5E7-D9171BDDD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Food Webs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5957278-0C91-4C8B-B934-850AC7D2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3333CC"/>
                </a:solidFill>
              </a:rPr>
              <a:t>How many food chains can you make from this food web?</a:t>
            </a:r>
            <a:endParaRPr lang="en-US" altLang="en-US" sz="4000" b="1" dirty="0">
              <a:solidFill>
                <a:srgbClr val="3333CC"/>
              </a:solidFill>
            </a:endParaRPr>
          </a:p>
        </p:txBody>
      </p:sp>
      <p:grpSp>
        <p:nvGrpSpPr>
          <p:cNvPr id="36880" name="Group 16">
            <a:extLst>
              <a:ext uri="{FF2B5EF4-FFF2-40B4-BE49-F238E27FC236}">
                <a16:creationId xmlns:a16="http://schemas.microsoft.com/office/drawing/2014/main" id="{CE66ECD4-3064-4956-B42E-2326C86E320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514600"/>
            <a:ext cx="7469188" cy="3884613"/>
            <a:chOff x="480" y="1632"/>
            <a:chExt cx="4705" cy="2447"/>
          </a:xfrm>
        </p:grpSpPr>
        <p:graphicFrame>
          <p:nvGraphicFramePr>
            <p:cNvPr id="19464" name="Object 4">
              <a:extLst>
                <a:ext uri="{FF2B5EF4-FFF2-40B4-BE49-F238E27FC236}">
                  <a16:creationId xmlns:a16="http://schemas.microsoft.com/office/drawing/2014/main" id="{F9039F04-ADDD-444D-8E50-03D0791B91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824"/>
            <a:ext cx="79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Clip" r:id="rId6" imgW="1266669" imgH="1381821" progId="MS_ClipArt_Gallery.2">
                    <p:embed/>
                  </p:oleObj>
                </mc:Choice>
                <mc:Fallback>
                  <p:oleObj name="Clip" r:id="rId6" imgW="1266669" imgH="1381821" progId="MS_ClipArt_Gallery.2">
                    <p:embed/>
                    <p:pic>
                      <p:nvPicPr>
                        <p:cNvPr id="19464" name="Object 4">
                          <a:extLst>
                            <a:ext uri="{FF2B5EF4-FFF2-40B4-BE49-F238E27FC236}">
                              <a16:creationId xmlns:a16="http://schemas.microsoft.com/office/drawing/2014/main" id="{F9039F04-ADDD-444D-8E50-03D0791B91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824"/>
                          <a:ext cx="79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5">
              <a:extLst>
                <a:ext uri="{FF2B5EF4-FFF2-40B4-BE49-F238E27FC236}">
                  <a16:creationId xmlns:a16="http://schemas.microsoft.com/office/drawing/2014/main" id="{D93FAE90-8245-4FFA-85D7-68FE7DCCF9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216"/>
            <a:ext cx="810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Clip" r:id="rId8" imgW="1290517" imgH="1166507" progId="MS_ClipArt_Gallery.2">
                    <p:embed/>
                  </p:oleObj>
                </mc:Choice>
                <mc:Fallback>
                  <p:oleObj name="Clip" r:id="rId8" imgW="1290517" imgH="1166507" progId="MS_ClipArt_Gallery.2">
                    <p:embed/>
                    <p:pic>
                      <p:nvPicPr>
                        <p:cNvPr id="19465" name="Object 5">
                          <a:extLst>
                            <a:ext uri="{FF2B5EF4-FFF2-40B4-BE49-F238E27FC236}">
                              <a16:creationId xmlns:a16="http://schemas.microsoft.com/office/drawing/2014/main" id="{D93FAE90-8245-4FFA-85D7-68FE7DCCF98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216"/>
                          <a:ext cx="810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6">
              <a:extLst>
                <a:ext uri="{FF2B5EF4-FFF2-40B4-BE49-F238E27FC236}">
                  <a16:creationId xmlns:a16="http://schemas.microsoft.com/office/drawing/2014/main" id="{5267E390-53A5-4886-896F-43902597E9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1968"/>
            <a:ext cx="673" cy="1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Clip" r:id="rId10" imgW="727816" imgH="1339702" progId="MS_ClipArt_Gallery.2">
                    <p:embed/>
                  </p:oleObj>
                </mc:Choice>
                <mc:Fallback>
                  <p:oleObj name="Clip" r:id="rId10" imgW="727816" imgH="1339702" progId="MS_ClipArt_Gallery.2">
                    <p:embed/>
                    <p:pic>
                      <p:nvPicPr>
                        <p:cNvPr id="19466" name="Object 6">
                          <a:extLst>
                            <a:ext uri="{FF2B5EF4-FFF2-40B4-BE49-F238E27FC236}">
                              <a16:creationId xmlns:a16="http://schemas.microsoft.com/office/drawing/2014/main" id="{5267E390-53A5-4886-896F-43902597E9D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1968"/>
                          <a:ext cx="673" cy="1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ct 7">
              <a:extLst>
                <a:ext uri="{FF2B5EF4-FFF2-40B4-BE49-F238E27FC236}">
                  <a16:creationId xmlns:a16="http://schemas.microsoft.com/office/drawing/2014/main" id="{BE69BA83-AA6A-4FE8-BB37-3F8B363FEA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1632"/>
            <a:ext cx="990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Clip" r:id="rId12" imgW="1577802" imgH="1308337" progId="MS_ClipArt_Gallery.2">
                    <p:embed/>
                  </p:oleObj>
                </mc:Choice>
                <mc:Fallback>
                  <p:oleObj name="Clip" r:id="rId12" imgW="1577802" imgH="1308337" progId="MS_ClipArt_Gallery.2">
                    <p:embed/>
                    <p:pic>
                      <p:nvPicPr>
                        <p:cNvPr id="19467" name="Object 7">
                          <a:extLst>
                            <a:ext uri="{FF2B5EF4-FFF2-40B4-BE49-F238E27FC236}">
                              <a16:creationId xmlns:a16="http://schemas.microsoft.com/office/drawing/2014/main" id="{BE69BA83-AA6A-4FE8-BB37-3F8B363FEA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632"/>
                          <a:ext cx="990" cy="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Object 8">
              <a:extLst>
                <a:ext uri="{FF2B5EF4-FFF2-40B4-BE49-F238E27FC236}">
                  <a16:creationId xmlns:a16="http://schemas.microsoft.com/office/drawing/2014/main" id="{3E8BF600-E381-4A74-84F0-487F60A89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3312"/>
            <a:ext cx="1056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Clip" r:id="rId14" imgW="3449370" imgH="2505547" progId="MS_ClipArt_Gallery.2">
                    <p:embed/>
                  </p:oleObj>
                </mc:Choice>
                <mc:Fallback>
                  <p:oleObj name="Clip" r:id="rId14" imgW="3449370" imgH="2505547" progId="MS_ClipArt_Gallery.2">
                    <p:embed/>
                    <p:pic>
                      <p:nvPicPr>
                        <p:cNvPr id="19468" name="Object 8">
                          <a:extLst>
                            <a:ext uri="{FF2B5EF4-FFF2-40B4-BE49-F238E27FC236}">
                              <a16:creationId xmlns:a16="http://schemas.microsoft.com/office/drawing/2014/main" id="{3E8BF600-E381-4A74-84F0-487F60A89C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312"/>
                          <a:ext cx="1056" cy="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Line 9">
              <a:extLst>
                <a:ext uri="{FF2B5EF4-FFF2-40B4-BE49-F238E27FC236}">
                  <a16:creationId xmlns:a16="http://schemas.microsoft.com/office/drawing/2014/main" id="{EFB95239-6188-4693-9332-D4B66D537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869"/>
              <a:ext cx="768" cy="443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10">
              <a:extLst>
                <a:ext uri="{FF2B5EF4-FFF2-40B4-BE49-F238E27FC236}">
                  <a16:creationId xmlns:a16="http://schemas.microsoft.com/office/drawing/2014/main" id="{07B665C5-6A7F-447A-B05A-964952F7E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768" cy="9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11">
              <a:extLst>
                <a:ext uri="{FF2B5EF4-FFF2-40B4-BE49-F238E27FC236}">
                  <a16:creationId xmlns:a16="http://schemas.microsoft.com/office/drawing/2014/main" id="{37BD5E86-67CA-419D-ACC8-CFEA49E3E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04" y="2736"/>
              <a:ext cx="336" cy="62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2">
              <a:extLst>
                <a:ext uri="{FF2B5EF4-FFF2-40B4-BE49-F238E27FC236}">
                  <a16:creationId xmlns:a16="http://schemas.microsoft.com/office/drawing/2014/main" id="{36B625A9-FA8D-4A72-A9F8-528B046ED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2064"/>
              <a:ext cx="1200" cy="24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Line 13">
              <a:extLst>
                <a:ext uri="{FF2B5EF4-FFF2-40B4-BE49-F238E27FC236}">
                  <a16:creationId xmlns:a16="http://schemas.microsoft.com/office/drawing/2014/main" id="{5EF9ECAC-2256-4850-B6CD-9AAE9B4F0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2064"/>
              <a:ext cx="1104" cy="288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Line 14">
              <a:extLst>
                <a:ext uri="{FF2B5EF4-FFF2-40B4-BE49-F238E27FC236}">
                  <a16:creationId xmlns:a16="http://schemas.microsoft.com/office/drawing/2014/main" id="{9521C4F5-9464-4C11-A70C-D9C6E4BCE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2304"/>
              <a:ext cx="624" cy="864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15">
              <a:extLst>
                <a:ext uri="{FF2B5EF4-FFF2-40B4-BE49-F238E27FC236}">
                  <a16:creationId xmlns:a16="http://schemas.microsoft.com/office/drawing/2014/main" id="{1C36BC32-FAB6-4554-B32F-B7CBFB6C1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2592"/>
              <a:ext cx="3264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SMARTInkShape-248">
            <a:extLst>
              <a:ext uri="{FF2B5EF4-FFF2-40B4-BE49-F238E27FC236}">
                <a16:creationId xmlns:a16="http://schemas.microsoft.com/office/drawing/2014/main" id="{1DFE078D-A79D-45CF-B647-37BF3061954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76250" y="2679700"/>
            <a:ext cx="15875" cy="26988"/>
          </a:xfrm>
          <a:custGeom>
            <a:avLst/>
            <a:gdLst>
              <a:gd name="T0" fmla="*/ 15874 w 15875"/>
              <a:gd name="T1" fmla="*/ 26987 h 26988"/>
              <a:gd name="T2" fmla="*/ 15874 w 15875"/>
              <a:gd name="T3" fmla="*/ 26987 h 26988"/>
              <a:gd name="T4" fmla="*/ 0 w 15875"/>
              <a:gd name="T5" fmla="*/ 0 h 26988"/>
              <a:gd name="T6" fmla="*/ 0 60000 65536"/>
              <a:gd name="T7" fmla="*/ 0 60000 65536"/>
              <a:gd name="T8" fmla="*/ 0 60000 65536"/>
              <a:gd name="T9" fmla="*/ 0 w 15875"/>
              <a:gd name="T10" fmla="*/ 0 h 26988"/>
              <a:gd name="T11" fmla="*/ 15875 w 15875"/>
              <a:gd name="T12" fmla="*/ 26988 h 269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" h="26988">
                <a:moveTo>
                  <a:pt x="15874" y="26987"/>
                </a:moveTo>
                <a:lnTo>
                  <a:pt x="15874" y="26987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>
            <a:extLst>
              <a:ext uri="{FF2B5EF4-FFF2-40B4-BE49-F238E27FC236}">
                <a16:creationId xmlns:a16="http://schemas.microsoft.com/office/drawing/2014/main" id="{262622BA-5724-4CF7-A8DA-4B30EB18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3350"/>
            <a:ext cx="6248400" cy="663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7198-8146-4388-BC03-EC530370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6200"/>
            <a:ext cx="8153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Food Web Activity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4357475-F801-4625-826F-523EED9A5F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762000"/>
            <a:ext cx="8610600" cy="5638800"/>
          </a:xfrm>
        </p:spPr>
        <p:txBody>
          <a:bodyPr/>
          <a:lstStyle/>
          <a:p>
            <a:r>
              <a:rPr lang="en-US" altLang="en-US" b="1" dirty="0">
                <a:solidFill>
                  <a:srgbClr val="3333CC"/>
                </a:solidFill>
              </a:rPr>
              <a:t>Create a food web using 4 organisms.</a:t>
            </a:r>
          </a:p>
          <a:p>
            <a:r>
              <a:rPr lang="en-US" altLang="en-US" b="1" dirty="0">
                <a:solidFill>
                  <a:srgbClr val="3333CC"/>
                </a:solidFill>
              </a:rPr>
              <a:t>You must have a producer, primary consumer, secondary consumer and tertiary consumer</a:t>
            </a:r>
          </a:p>
          <a:p>
            <a:r>
              <a:rPr lang="en-US" altLang="en-US" b="1" dirty="0">
                <a:solidFill>
                  <a:srgbClr val="3333CC"/>
                </a:solidFill>
              </a:rPr>
              <a:t>Cut out the organisms and glue them to your paper.  Draw the arrows in.  THEY MUST BE POINTING IN THE CORRECT DIRECTION.</a:t>
            </a:r>
          </a:p>
          <a:p>
            <a:r>
              <a:rPr lang="en-US" altLang="en-US" b="1" dirty="0">
                <a:solidFill>
                  <a:srgbClr val="3333CC"/>
                </a:solidFill>
              </a:rPr>
              <a:t>Label the producer, primary consumer, secondary consumer and tertiary consumer</a:t>
            </a:r>
          </a:p>
          <a:p>
            <a:r>
              <a:rPr lang="en-US" altLang="en-US" b="1" dirty="0">
                <a:solidFill>
                  <a:srgbClr val="3333CC"/>
                </a:solidFill>
              </a:rPr>
              <a:t>Outline the herbivores in green	carnivores in red</a:t>
            </a:r>
          </a:p>
          <a:p>
            <a:endParaRPr lang="en-US" altLang="en-US" b="1" dirty="0">
              <a:solidFill>
                <a:srgbClr val="3333CC"/>
              </a:solidFill>
            </a:endParaRPr>
          </a:p>
          <a:p>
            <a:r>
              <a:rPr lang="en-US" altLang="en-US" b="1" dirty="0">
                <a:solidFill>
                  <a:srgbClr val="3333CC"/>
                </a:solidFill>
              </a:rPr>
              <a:t>On the back complete the following:</a:t>
            </a:r>
          </a:p>
          <a:p>
            <a:pPr lvl="1"/>
            <a:r>
              <a:rPr lang="en-US" altLang="en-US" sz="2800" b="1" dirty="0">
                <a:solidFill>
                  <a:srgbClr val="3333CC"/>
                </a:solidFill>
              </a:rPr>
              <a:t>Why do the arrows point in the directions they do?</a:t>
            </a:r>
          </a:p>
          <a:p>
            <a:pPr lvl="1"/>
            <a:r>
              <a:rPr lang="en-US" altLang="en-US" sz="2800" b="1" dirty="0">
                <a:solidFill>
                  <a:srgbClr val="3333CC"/>
                </a:solidFill>
              </a:rPr>
              <a:t>If the producers have 100 J of energy – label the amount of energy at each stage.</a:t>
            </a:r>
          </a:p>
          <a:p>
            <a:pPr lvl="1"/>
            <a:r>
              <a:rPr lang="en-US" altLang="en-US" sz="2800" b="1" dirty="0">
                <a:solidFill>
                  <a:srgbClr val="3333CC"/>
                </a:solidFill>
              </a:rPr>
              <a:t>What happens to the energy that is lost?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24CB8C-B919-4203-BB6F-265B10BD2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is a Food Chain?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8F0362A-0D83-4DF3-A9D7-5C7F25331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1905000"/>
          </a:xfrm>
        </p:spPr>
        <p:txBody>
          <a:bodyPr/>
          <a:lstStyle/>
          <a:p>
            <a:r>
              <a:rPr lang="en-US" altLang="en-US" sz="4000" b="1">
                <a:solidFill>
                  <a:srgbClr val="3333CC"/>
                </a:solidFill>
              </a:rPr>
              <a:t>A food chain is the path by which energy passes from one living thing to another.</a:t>
            </a:r>
            <a:endParaRPr lang="en-US" altLang="en-US"/>
          </a:p>
        </p:txBody>
      </p:sp>
      <p:grpSp>
        <p:nvGrpSpPr>
          <p:cNvPr id="24592" name="Group 16">
            <a:extLst>
              <a:ext uri="{FF2B5EF4-FFF2-40B4-BE49-F238E27FC236}">
                <a16:creationId xmlns:a16="http://schemas.microsoft.com/office/drawing/2014/main" id="{3D231DB2-22DE-43B6-BAA7-33EBE7E440C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522663"/>
            <a:ext cx="8610600" cy="2192337"/>
            <a:chOff x="144" y="1920"/>
            <a:chExt cx="5424" cy="1381"/>
          </a:xfrm>
        </p:grpSpPr>
        <p:graphicFrame>
          <p:nvGraphicFramePr>
            <p:cNvPr id="4101" name="Object 6">
              <a:extLst>
                <a:ext uri="{FF2B5EF4-FFF2-40B4-BE49-F238E27FC236}">
                  <a16:creationId xmlns:a16="http://schemas.microsoft.com/office/drawing/2014/main" id="{14400702-298A-4CBF-B1F3-90CA794385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2208"/>
            <a:ext cx="911" cy="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5" imgW="2586090" imgH="2598524" progId="MS_ClipArt_Gallery.2">
                    <p:embed/>
                  </p:oleObj>
                </mc:Choice>
                <mc:Fallback>
                  <p:oleObj name="Clip" r:id="rId5" imgW="2586090" imgH="2598524" progId="MS_ClipArt_Gallery.2">
                    <p:embed/>
                    <p:pic>
                      <p:nvPicPr>
                        <p:cNvPr id="4101" name="Object 6">
                          <a:extLst>
                            <a:ext uri="{FF2B5EF4-FFF2-40B4-BE49-F238E27FC236}">
                              <a16:creationId xmlns:a16="http://schemas.microsoft.com/office/drawing/2014/main" id="{14400702-298A-4CBF-B1F3-90CA794385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208"/>
                          <a:ext cx="911" cy="9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7">
              <a:extLst>
                <a:ext uri="{FF2B5EF4-FFF2-40B4-BE49-F238E27FC236}">
                  <a16:creationId xmlns:a16="http://schemas.microsoft.com/office/drawing/2014/main" id="{20E7100B-6ACE-4725-BD84-410E5BEA2F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736"/>
            <a:ext cx="1008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lip" r:id="rId7" imgW="3065730" imgH="1600200" progId="MS_ClipArt_Gallery.2">
                    <p:embed/>
                  </p:oleObj>
                </mc:Choice>
                <mc:Fallback>
                  <p:oleObj name="Clip" r:id="rId7" imgW="3065730" imgH="1600200" progId="MS_ClipArt_Gallery.2">
                    <p:embed/>
                    <p:pic>
                      <p:nvPicPr>
                        <p:cNvPr id="4102" name="Object 7">
                          <a:extLst>
                            <a:ext uri="{FF2B5EF4-FFF2-40B4-BE49-F238E27FC236}">
                              <a16:creationId xmlns:a16="http://schemas.microsoft.com/office/drawing/2014/main" id="{20E7100B-6ACE-4725-BD84-410E5BEA2F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736"/>
                          <a:ext cx="1008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8">
              <a:extLst>
                <a:ext uri="{FF2B5EF4-FFF2-40B4-BE49-F238E27FC236}">
                  <a16:creationId xmlns:a16="http://schemas.microsoft.com/office/drawing/2014/main" id="{4EA07C0C-442B-43E1-91CE-5D20AB451B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2688"/>
            <a:ext cx="624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Clip" r:id="rId9" imgW="2668601" imgH="2598524" progId="MS_ClipArt_Gallery.2">
                    <p:embed/>
                  </p:oleObj>
                </mc:Choice>
                <mc:Fallback>
                  <p:oleObj name="Clip" r:id="rId9" imgW="2668601" imgH="2598524" progId="MS_ClipArt_Gallery.2">
                    <p:embed/>
                    <p:pic>
                      <p:nvPicPr>
                        <p:cNvPr id="4103" name="Object 8">
                          <a:extLst>
                            <a:ext uri="{FF2B5EF4-FFF2-40B4-BE49-F238E27FC236}">
                              <a16:creationId xmlns:a16="http://schemas.microsoft.com/office/drawing/2014/main" id="{4EA07C0C-442B-43E1-91CE-5D20AB451B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688"/>
                          <a:ext cx="624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9">
              <a:extLst>
                <a:ext uri="{FF2B5EF4-FFF2-40B4-BE49-F238E27FC236}">
                  <a16:creationId xmlns:a16="http://schemas.microsoft.com/office/drawing/2014/main" id="{951A51B4-CE3F-4AC2-9C68-20627E2D99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2592"/>
            <a:ext cx="732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lip" r:id="rId11" imgW="2687816" imgH="2598524" progId="MS_ClipArt_Gallery.2">
                    <p:embed/>
                  </p:oleObj>
                </mc:Choice>
                <mc:Fallback>
                  <p:oleObj name="Clip" r:id="rId11" imgW="2687816" imgH="2598524" progId="MS_ClipArt_Gallery.2">
                    <p:embed/>
                    <p:pic>
                      <p:nvPicPr>
                        <p:cNvPr id="4104" name="Object 9">
                          <a:extLst>
                            <a:ext uri="{FF2B5EF4-FFF2-40B4-BE49-F238E27FC236}">
                              <a16:creationId xmlns:a16="http://schemas.microsoft.com/office/drawing/2014/main" id="{951A51B4-CE3F-4AC2-9C68-20627E2D99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592"/>
                          <a:ext cx="732" cy="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0">
              <a:extLst>
                <a:ext uri="{FF2B5EF4-FFF2-40B4-BE49-F238E27FC236}">
                  <a16:creationId xmlns:a16="http://schemas.microsoft.com/office/drawing/2014/main" id="{8729B849-0469-4113-9ADA-7756DAC049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2" y="1920"/>
            <a:ext cx="816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lip" r:id="rId13" imgW="1577802" imgH="1308337" progId="MS_ClipArt_Gallery.2">
                    <p:embed/>
                  </p:oleObj>
                </mc:Choice>
                <mc:Fallback>
                  <p:oleObj name="Clip" r:id="rId13" imgW="1577802" imgH="1308337" progId="MS_ClipArt_Gallery.2">
                    <p:embed/>
                    <p:pic>
                      <p:nvPicPr>
                        <p:cNvPr id="4105" name="Object 10">
                          <a:extLst>
                            <a:ext uri="{FF2B5EF4-FFF2-40B4-BE49-F238E27FC236}">
                              <a16:creationId xmlns:a16="http://schemas.microsoft.com/office/drawing/2014/main" id="{8729B849-0469-4113-9ADA-7756DAC049A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920"/>
                          <a:ext cx="816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Line 12">
              <a:extLst>
                <a:ext uri="{FF2B5EF4-FFF2-40B4-BE49-F238E27FC236}">
                  <a16:creationId xmlns:a16="http://schemas.microsoft.com/office/drawing/2014/main" id="{53C736D2-449D-4B25-BEDC-CBE85CADD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0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Line 13">
              <a:extLst>
                <a:ext uri="{FF2B5EF4-FFF2-40B4-BE49-F238E27FC236}">
                  <a16:creationId xmlns:a16="http://schemas.microsoft.com/office/drawing/2014/main" id="{E92006FB-B73D-4C6A-85D9-A2CBADC1B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0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Line 14">
              <a:extLst>
                <a:ext uri="{FF2B5EF4-FFF2-40B4-BE49-F238E27FC236}">
                  <a16:creationId xmlns:a16="http://schemas.microsoft.com/office/drawing/2014/main" id="{C7389316-B51E-4DBD-B90F-0319576449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2448"/>
              <a:ext cx="33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15">
              <a:extLst>
                <a:ext uri="{FF2B5EF4-FFF2-40B4-BE49-F238E27FC236}">
                  <a16:creationId xmlns:a16="http://schemas.microsoft.com/office/drawing/2014/main" id="{9A0F7944-E063-4C95-8777-97B79EC6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832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2C18252-866F-4A5E-B5A2-E6750650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What’s in a Food Chain?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61DAC61-336F-4485-9C28-6994F65E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324600" cy="4495800"/>
          </a:xfrm>
        </p:spPr>
        <p:txBody>
          <a:bodyPr/>
          <a:lstStyle/>
          <a:p>
            <a:r>
              <a:rPr lang="en-US" altLang="en-US" sz="6000">
                <a:solidFill>
                  <a:srgbClr val="009900"/>
                </a:solidFill>
              </a:rPr>
              <a:t>Producers</a:t>
            </a:r>
            <a:br>
              <a:rPr lang="en-US" altLang="en-US" sz="6000">
                <a:solidFill>
                  <a:srgbClr val="009900"/>
                </a:solidFill>
              </a:rPr>
            </a:br>
            <a:endParaRPr lang="en-US" altLang="en-US" sz="6000">
              <a:solidFill>
                <a:srgbClr val="009900"/>
              </a:solidFill>
            </a:endParaRPr>
          </a:p>
          <a:p>
            <a:r>
              <a:rPr lang="en-US" altLang="en-US" sz="6000">
                <a:solidFill>
                  <a:srgbClr val="009900"/>
                </a:solidFill>
              </a:rPr>
              <a:t>Consumers</a:t>
            </a:r>
            <a:br>
              <a:rPr lang="en-US" altLang="en-US" sz="6000">
                <a:solidFill>
                  <a:srgbClr val="009900"/>
                </a:solidFill>
              </a:rPr>
            </a:br>
            <a:endParaRPr lang="en-US" altLang="en-US" sz="6000">
              <a:solidFill>
                <a:srgbClr val="009900"/>
              </a:solidFill>
            </a:endParaRPr>
          </a:p>
          <a:p>
            <a:r>
              <a:rPr lang="en-US" altLang="en-US" sz="6000">
                <a:solidFill>
                  <a:srgbClr val="009900"/>
                </a:solidFill>
              </a:rPr>
              <a:t>Decomposers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DAAACA-F570-43B0-B382-097A74DC0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Producers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80B0BD-E2A9-42E6-966D-FD570810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6" y="869747"/>
            <a:ext cx="8922987" cy="17972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b="1" dirty="0">
                <a:solidFill>
                  <a:srgbClr val="3333CC"/>
                </a:solidFill>
              </a:rPr>
              <a:t>Organisms that can make their own energy through photosynthesis or chemosynthesis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 descr="A close up of a leaf&#10;&#10;Description automatically generated">
            <a:extLst>
              <a:ext uri="{FF2B5EF4-FFF2-40B4-BE49-F238E27FC236}">
                <a16:creationId xmlns:a16="http://schemas.microsoft.com/office/drawing/2014/main" id="{A488348C-373C-46C0-BEF4-57ECF8E3F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9120643">
            <a:off x="4826239" y="2881235"/>
            <a:ext cx="3561614" cy="2671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F361E-84E3-476F-A919-25352FB455C9}"/>
              </a:ext>
            </a:extLst>
          </p:cNvPr>
          <p:cNvSpPr txBox="1"/>
          <p:nvPr/>
        </p:nvSpPr>
        <p:spPr>
          <a:xfrm>
            <a:off x="5334000" y="6466851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en.wikipedia.org/wiki/Primary_produce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7" name="Picture 6" descr="A picture containing tree, plant, outdoor, green&#10;&#10;Description automatically generated">
            <a:extLst>
              <a:ext uri="{FF2B5EF4-FFF2-40B4-BE49-F238E27FC236}">
                <a16:creationId xmlns:a16="http://schemas.microsoft.com/office/drawing/2014/main" id="{545B4A2A-DE35-47F8-A700-CC6FCA644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9120" y="2645010"/>
            <a:ext cx="4637973" cy="3091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56E590-8D6D-44D9-B2CD-F65464543DB5}"/>
              </a:ext>
            </a:extLst>
          </p:cNvPr>
          <p:cNvSpPr txBox="1"/>
          <p:nvPr/>
        </p:nvSpPr>
        <p:spPr>
          <a:xfrm>
            <a:off x="419264" y="6412563"/>
            <a:ext cx="4305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en.wikipedia.org/wiki/Fagus_englerian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9F5F9A7-44F8-4C84-9B75-EDD3D483F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Consumers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2FFA89B-92FE-4771-95B2-6E88CBC59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8940" y="815792"/>
            <a:ext cx="8838210" cy="172837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Consumers hunt, gather, and store food because they cannot make their own.</a:t>
            </a:r>
          </a:p>
        </p:txBody>
      </p:sp>
      <p:pic>
        <p:nvPicPr>
          <p:cNvPr id="3" name="Picture 2" descr="A picture containing lynx, cat, wildcat, mammal&#10;&#10;Description automatically generated">
            <a:extLst>
              <a:ext uri="{FF2B5EF4-FFF2-40B4-BE49-F238E27FC236}">
                <a16:creationId xmlns:a16="http://schemas.microsoft.com/office/drawing/2014/main" id="{684FDA67-8A0E-4C6D-B7EB-76092AD01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38" y="3131354"/>
            <a:ext cx="4870462" cy="3234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BE9A0-D9DF-44C9-9A20-7910CABB3414}"/>
              </a:ext>
            </a:extLst>
          </p:cNvPr>
          <p:cNvSpPr txBox="1"/>
          <p:nvPr/>
        </p:nvSpPr>
        <p:spPr>
          <a:xfrm>
            <a:off x="0" y="646509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north60/420402928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59047-7D73-4BF1-B652-D963756CA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35791" y="2212414"/>
            <a:ext cx="4402986" cy="269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B6CA8-AF77-482B-8987-1DED0FCBC292}"/>
              </a:ext>
            </a:extLst>
          </p:cNvPr>
          <p:cNvSpPr txBox="1"/>
          <p:nvPr/>
        </p:nvSpPr>
        <p:spPr>
          <a:xfrm>
            <a:off x="4222000" y="3837318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uniprot.org/taxonomy/1012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FAE01B7-D11B-4F79-B355-50E9863B7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Decomposers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9F3C48B-730C-48EE-A303-F0B36E44A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17" y="892732"/>
            <a:ext cx="8839200" cy="3029301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Microorganisms that break down large molecules into smaller parts</a:t>
            </a:r>
          </a:p>
          <a:p>
            <a:endParaRPr lang="en-US" altLang="en-US" sz="1800" b="1" dirty="0">
              <a:solidFill>
                <a:srgbClr val="3333CC"/>
              </a:solidFill>
            </a:endParaRPr>
          </a:p>
          <a:p>
            <a:r>
              <a:rPr lang="en-US" altLang="en-US" sz="4000" b="1" dirty="0">
                <a:solidFill>
                  <a:srgbClr val="3333CC"/>
                </a:solidFill>
              </a:rPr>
              <a:t>They return the nutrients that are in a living thing to the soil</a:t>
            </a:r>
          </a:p>
        </p:txBody>
      </p:sp>
      <p:pic>
        <p:nvPicPr>
          <p:cNvPr id="4" name="Picture 3" descr="A picture containing fungus, grass, outdoor, red&#10;&#10;Description automatically generated">
            <a:extLst>
              <a:ext uri="{FF2B5EF4-FFF2-40B4-BE49-F238E27FC236}">
                <a16:creationId xmlns:a16="http://schemas.microsoft.com/office/drawing/2014/main" id="{7968B3AF-C0A4-493F-94A2-58B02EE5D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2466" y="3828699"/>
            <a:ext cx="4039068" cy="3029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8F31F-DE00-4878-BEC3-F9525646BA13}"/>
              </a:ext>
            </a:extLst>
          </p:cNvPr>
          <p:cNvSpPr txBox="1"/>
          <p:nvPr/>
        </p:nvSpPr>
        <p:spPr>
          <a:xfrm>
            <a:off x="4495800" y="6640033"/>
            <a:ext cx="33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urses.lumenlearning.com/boundless-biology/chapter/characteristics-of-fungi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D016DE5-93F4-480E-8467-4110D85CB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914400"/>
          </a:xfrm>
        </p:spPr>
        <p:txBody>
          <a:bodyPr/>
          <a:lstStyle/>
          <a:p>
            <a:pPr>
              <a:defRPr/>
            </a:pPr>
            <a:r>
              <a:rPr lang="en-US" altLang="en-US" sz="4400"/>
              <a:t>Three Types of Consumers</a:t>
            </a: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427E56-B8FE-4353-86DF-F298F0E78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5181600" cy="4495800"/>
          </a:xfrm>
        </p:spPr>
        <p:txBody>
          <a:bodyPr/>
          <a:lstStyle/>
          <a:p>
            <a:r>
              <a:rPr lang="en-US" altLang="en-US" sz="6000">
                <a:solidFill>
                  <a:srgbClr val="009900"/>
                </a:solidFill>
              </a:rPr>
              <a:t>Herbivores</a:t>
            </a:r>
            <a:br>
              <a:rPr lang="en-US" altLang="en-US" sz="6000">
                <a:solidFill>
                  <a:srgbClr val="009900"/>
                </a:solidFill>
              </a:rPr>
            </a:br>
            <a:endParaRPr lang="en-US" altLang="en-US" sz="6000">
              <a:solidFill>
                <a:srgbClr val="009900"/>
              </a:solidFill>
            </a:endParaRPr>
          </a:p>
          <a:p>
            <a:r>
              <a:rPr lang="en-US" altLang="en-US" sz="6000">
                <a:solidFill>
                  <a:srgbClr val="009900"/>
                </a:solidFill>
              </a:rPr>
              <a:t>Carnivores</a:t>
            </a:r>
            <a:br>
              <a:rPr lang="en-US" altLang="en-US" sz="6000">
                <a:solidFill>
                  <a:srgbClr val="009900"/>
                </a:solidFill>
              </a:rPr>
            </a:br>
            <a:endParaRPr lang="en-US" altLang="en-US" sz="6000">
              <a:solidFill>
                <a:srgbClr val="009900"/>
              </a:solidFill>
            </a:endParaRPr>
          </a:p>
          <a:p>
            <a:r>
              <a:rPr lang="en-US" altLang="en-US" sz="6000">
                <a:solidFill>
                  <a:srgbClr val="009900"/>
                </a:solidFill>
              </a:rPr>
              <a:t>Omnivores</a:t>
            </a:r>
            <a:endParaRPr lang="en-US" altLang="en-US" sz="40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15BFABE-4109-4FDD-9686-2C1297F35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Herbivores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14B926E-AC67-4642-AE63-C9CFD981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185" y="990600"/>
            <a:ext cx="8752440" cy="35052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Animals who eat plants such as: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grasshoppers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rabbits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pandas</a:t>
            </a:r>
            <a:endParaRPr lang="en-US" altLang="en-US" sz="3600" dirty="0">
              <a:solidFill>
                <a:srgbClr val="3333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6957-9B78-41EA-9EAA-6C4C4F264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9573" y="1985338"/>
            <a:ext cx="4894427" cy="326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D2A-B4BD-4FA3-8EC1-81014D7F1F88}"/>
              </a:ext>
            </a:extLst>
          </p:cNvPr>
          <p:cNvSpPr txBox="1"/>
          <p:nvPr/>
        </p:nvSpPr>
        <p:spPr>
          <a:xfrm>
            <a:off x="6025848" y="6846046"/>
            <a:ext cx="3003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flickr.com/photos/j_benson/2901967437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CE5C01-776E-4A77-9646-F27D5B8F6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6738" y="4038600"/>
            <a:ext cx="4470056" cy="2668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4A154-23F0-4C14-BBAA-ED11628FCA15}"/>
              </a:ext>
            </a:extLst>
          </p:cNvPr>
          <p:cNvSpPr txBox="1"/>
          <p:nvPr/>
        </p:nvSpPr>
        <p:spPr>
          <a:xfrm>
            <a:off x="1756855" y="6627168"/>
            <a:ext cx="3017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aobblog.com/2016/03/leaf-mechanical-traits-insect-herbivor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6B6871E-44D1-48A3-9AF9-3EB2DC3BD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012"/>
            <a:ext cx="81534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Carnivores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FB9B465-9008-43BD-AE91-B4396CD25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657" y="1219200"/>
            <a:ext cx="8441377" cy="51816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3333CC"/>
                </a:solidFill>
              </a:rPr>
              <a:t>Animals who only eat other animals such as: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tigers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lions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hawks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wolves</a:t>
            </a:r>
          </a:p>
          <a:p>
            <a:pPr lvl="1"/>
            <a:r>
              <a:rPr lang="en-US" altLang="en-US" sz="3600" b="1" dirty="0">
                <a:solidFill>
                  <a:srgbClr val="3333CC"/>
                </a:solidFill>
              </a:rPr>
              <a:t>cougars</a:t>
            </a:r>
          </a:p>
        </p:txBody>
      </p:sp>
      <p:pic>
        <p:nvPicPr>
          <p:cNvPr id="3" name="Picture 2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671654E5-080F-4BFB-BF11-3FC9D1A7E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6667" t="8574" r="13333" b="1894"/>
          <a:stretch/>
        </p:blipFill>
        <p:spPr>
          <a:xfrm>
            <a:off x="5244935" y="1901144"/>
            <a:ext cx="3163785" cy="4720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8265A-C14D-4CFD-9702-3EA46D6299D5}"/>
              </a:ext>
            </a:extLst>
          </p:cNvPr>
          <p:cNvSpPr txBox="1"/>
          <p:nvPr/>
        </p:nvSpPr>
        <p:spPr>
          <a:xfrm>
            <a:off x="16823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deviantart.com/ancestorsrelic/art/Neck-bite-of-a-Tiger-Phase-1-30855112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Sun">
  <a:themeElements>
    <a:clrScheme name="Sun 1">
      <a:dk1>
        <a:srgbClr val="FFCC00"/>
      </a:dk1>
      <a:lt1>
        <a:srgbClr val="FFFFCC"/>
      </a:lt1>
      <a:dk2>
        <a:srgbClr val="FF9900"/>
      </a:dk2>
      <a:lt2>
        <a:srgbClr val="FFFFFF"/>
      </a:lt2>
      <a:accent1>
        <a:srgbClr val="FFFFFF"/>
      </a:accent1>
      <a:accent2>
        <a:srgbClr val="FFCC66"/>
      </a:accent2>
      <a:accent3>
        <a:srgbClr val="FFFFE2"/>
      </a:accent3>
      <a:accent4>
        <a:srgbClr val="DAAE00"/>
      </a:accent4>
      <a:accent5>
        <a:srgbClr val="FFFFFF"/>
      </a:accent5>
      <a:accent6>
        <a:srgbClr val="E7B95C"/>
      </a:accent6>
      <a:hlink>
        <a:srgbClr val="FF9966"/>
      </a:hlink>
      <a:folHlink>
        <a:srgbClr val="FFCC99"/>
      </a:folHlink>
    </a:clrScheme>
    <a:fontScheme name="Su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un 1">
        <a:dk1>
          <a:srgbClr val="FFCC00"/>
        </a:dk1>
        <a:lt1>
          <a:srgbClr val="FFFFCC"/>
        </a:lt1>
        <a:dk2>
          <a:srgbClr val="FF9900"/>
        </a:dk2>
        <a:lt2>
          <a:srgbClr val="FFFFFF"/>
        </a:lt2>
        <a:accent1>
          <a:srgbClr val="FFFFFF"/>
        </a:accent1>
        <a:accent2>
          <a:srgbClr val="FFCC66"/>
        </a:accent2>
        <a:accent3>
          <a:srgbClr val="FFFFE2"/>
        </a:accent3>
        <a:accent4>
          <a:srgbClr val="DAAE00"/>
        </a:accent4>
        <a:accent5>
          <a:srgbClr val="FFFFFF"/>
        </a:accent5>
        <a:accent6>
          <a:srgbClr val="E7B95C"/>
        </a:accent6>
        <a:hlink>
          <a:srgbClr val="FF9966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 2">
        <a:dk1>
          <a:srgbClr val="003366"/>
        </a:dk1>
        <a:lt1>
          <a:srgbClr val="99CCFF"/>
        </a:lt1>
        <a:dk2>
          <a:srgbClr val="333399"/>
        </a:dk2>
        <a:lt2>
          <a:srgbClr val="9999FF"/>
        </a:lt2>
        <a:accent1>
          <a:srgbClr val="CCECFF"/>
        </a:accent1>
        <a:accent2>
          <a:srgbClr val="0066FF"/>
        </a:accent2>
        <a:accent3>
          <a:srgbClr val="ADADCA"/>
        </a:accent3>
        <a:accent4>
          <a:srgbClr val="82AEDA"/>
        </a:accent4>
        <a:accent5>
          <a:srgbClr val="E2F4FF"/>
        </a:accent5>
        <a:accent6>
          <a:srgbClr val="005CE7"/>
        </a:accent6>
        <a:hlink>
          <a:srgbClr val="0033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 3">
        <a:dk1>
          <a:srgbClr val="333333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 4">
        <a:dk1>
          <a:srgbClr val="A50021"/>
        </a:dk1>
        <a:lt1>
          <a:srgbClr val="FF99CC"/>
        </a:lt1>
        <a:dk2>
          <a:srgbClr val="CC0000"/>
        </a:dk2>
        <a:lt2>
          <a:srgbClr val="FFCCFF"/>
        </a:lt2>
        <a:accent1>
          <a:srgbClr val="FFCCFF"/>
        </a:accent1>
        <a:accent2>
          <a:srgbClr val="FF3399"/>
        </a:accent2>
        <a:accent3>
          <a:srgbClr val="E2AAAA"/>
        </a:accent3>
        <a:accent4>
          <a:srgbClr val="DA82AE"/>
        </a:accent4>
        <a:accent5>
          <a:srgbClr val="FFE2FF"/>
        </a:accent5>
        <a:accent6>
          <a:srgbClr val="E72D8A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 5">
        <a:dk1>
          <a:srgbClr val="003300"/>
        </a:dk1>
        <a:lt1>
          <a:srgbClr val="FFFFFF"/>
        </a:lt1>
        <a:dk2>
          <a:srgbClr val="000000"/>
        </a:dk2>
        <a:lt2>
          <a:srgbClr val="009999"/>
        </a:lt2>
        <a:accent1>
          <a:srgbClr val="CCECFF"/>
        </a:accent1>
        <a:accent2>
          <a:srgbClr val="006666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005C5C"/>
        </a:accent6>
        <a:hlink>
          <a:srgbClr val="009999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 6">
        <a:dk1>
          <a:srgbClr val="000066"/>
        </a:dk1>
        <a:lt1>
          <a:srgbClr val="9999FF"/>
        </a:lt1>
        <a:dk2>
          <a:srgbClr val="000000"/>
        </a:dk2>
        <a:lt2>
          <a:srgbClr val="9999FF"/>
        </a:lt2>
        <a:accent1>
          <a:srgbClr val="CCECFF"/>
        </a:accent1>
        <a:accent2>
          <a:srgbClr val="0066FF"/>
        </a:accent2>
        <a:accent3>
          <a:srgbClr val="AAAAAA"/>
        </a:accent3>
        <a:accent4>
          <a:srgbClr val="8282DA"/>
        </a:accent4>
        <a:accent5>
          <a:srgbClr val="E2F4FF"/>
        </a:accent5>
        <a:accent6>
          <a:srgbClr val="005CE7"/>
        </a:accent6>
        <a:hlink>
          <a:srgbClr val="0033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 7">
        <a:dk1>
          <a:srgbClr val="FF6600"/>
        </a:dk1>
        <a:lt1>
          <a:srgbClr val="FFFFCC"/>
        </a:lt1>
        <a:dk2>
          <a:srgbClr val="FF9999"/>
        </a:dk2>
        <a:lt2>
          <a:srgbClr val="CC0000"/>
        </a:lt2>
        <a:accent1>
          <a:srgbClr val="FFFFFF"/>
        </a:accent1>
        <a:accent2>
          <a:srgbClr val="FF6699"/>
        </a:accent2>
        <a:accent3>
          <a:srgbClr val="FFCACA"/>
        </a:accent3>
        <a:accent4>
          <a:srgbClr val="DADAAE"/>
        </a:accent4>
        <a:accent5>
          <a:srgbClr val="FFFFFF"/>
        </a:accent5>
        <a:accent6>
          <a:srgbClr val="E75C8A"/>
        </a:accent6>
        <a:hlink>
          <a:srgbClr val="9933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 8">
        <a:dk1>
          <a:srgbClr val="FF33CC"/>
        </a:dk1>
        <a:lt1>
          <a:srgbClr val="FFFFFF"/>
        </a:lt1>
        <a:dk2>
          <a:srgbClr val="D60093"/>
        </a:dk2>
        <a:lt2>
          <a:srgbClr val="FFCCFF"/>
        </a:lt2>
        <a:accent1>
          <a:srgbClr val="FFFFFF"/>
        </a:accent1>
        <a:accent2>
          <a:srgbClr val="FF6699"/>
        </a:accent2>
        <a:accent3>
          <a:srgbClr val="FFFFFF"/>
        </a:accent3>
        <a:accent4>
          <a:srgbClr val="DA2AAE"/>
        </a:accent4>
        <a:accent5>
          <a:srgbClr val="FFFFFF"/>
        </a:accent5>
        <a:accent6>
          <a:srgbClr val="E75C8A"/>
        </a:accent6>
        <a:hlink>
          <a:srgbClr val="993366"/>
        </a:hlink>
        <a:folHlink>
          <a:srgbClr val="CC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 9">
        <a:dk1>
          <a:srgbClr val="9933FF"/>
        </a:dk1>
        <a:lt1>
          <a:srgbClr val="FFCC99"/>
        </a:lt1>
        <a:dk2>
          <a:srgbClr val="FF0000"/>
        </a:dk2>
        <a:lt2>
          <a:srgbClr val="FF9933"/>
        </a:lt2>
        <a:accent1>
          <a:srgbClr val="FFCCFF"/>
        </a:accent1>
        <a:accent2>
          <a:srgbClr val="FF3399"/>
        </a:accent2>
        <a:accent3>
          <a:srgbClr val="FFE2CA"/>
        </a:accent3>
        <a:accent4>
          <a:srgbClr val="822ADA"/>
        </a:accent4>
        <a:accent5>
          <a:srgbClr val="FFE2FF"/>
        </a:accent5>
        <a:accent6>
          <a:srgbClr val="E72D8A"/>
        </a:accent6>
        <a:hlink>
          <a:srgbClr val="CC00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Designs\SUN.POT</Template>
  <TotalTime>758</TotalTime>
  <Words>448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Bookman Old Style</vt:lpstr>
      <vt:lpstr>Arial</vt:lpstr>
      <vt:lpstr>Times New Roman</vt:lpstr>
      <vt:lpstr>Calibri</vt:lpstr>
      <vt:lpstr>Wingdings</vt:lpstr>
      <vt:lpstr>Sun</vt:lpstr>
      <vt:lpstr>Clip</vt:lpstr>
      <vt:lpstr>Food Webs &amp; Energy Levels</vt:lpstr>
      <vt:lpstr>What is a Food Chain?</vt:lpstr>
      <vt:lpstr>What’s in a Food Chain?</vt:lpstr>
      <vt:lpstr>Producers</vt:lpstr>
      <vt:lpstr>Consumers</vt:lpstr>
      <vt:lpstr>Decomposers</vt:lpstr>
      <vt:lpstr>Three Types of Consumers</vt:lpstr>
      <vt:lpstr>Herbivores</vt:lpstr>
      <vt:lpstr>Carnivores</vt:lpstr>
      <vt:lpstr>Omnivores</vt:lpstr>
      <vt:lpstr>Types of Food Chains</vt:lpstr>
      <vt:lpstr>Predator &amp; Prey</vt:lpstr>
      <vt:lpstr>Levels of Consumers</vt:lpstr>
      <vt:lpstr>PowerPoint Presentation</vt:lpstr>
      <vt:lpstr>Energy through the Trophic Levels</vt:lpstr>
      <vt:lpstr>What is a Food Web?</vt:lpstr>
      <vt:lpstr>Food Webs</vt:lpstr>
      <vt:lpstr>PowerPoint Presentation</vt:lpstr>
      <vt:lpstr>Food Web Activity</vt:lpstr>
    </vt:vector>
  </TitlesOfParts>
  <Company>T. C. Walker Elementary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Chains and Food Webs</dc:title>
  <dc:creator>Douglas &amp; Sherri Miller</dc:creator>
  <cp:lastModifiedBy>Donna Meeks</cp:lastModifiedBy>
  <cp:revision>65</cp:revision>
  <dcterms:created xsi:type="dcterms:W3CDTF">2000-03-02T06:23:57Z</dcterms:created>
  <dcterms:modified xsi:type="dcterms:W3CDTF">2021-01-13T20:38:18Z</dcterms:modified>
</cp:coreProperties>
</file>