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5" r:id="rId17"/>
    <p:sldId id="290" r:id="rId18"/>
    <p:sldId id="276" r:id="rId19"/>
    <p:sldId id="277" r:id="rId20"/>
    <p:sldId id="278" r:id="rId21"/>
    <p:sldId id="288" r:id="rId22"/>
    <p:sldId id="282" r:id="rId23"/>
    <p:sldId id="285" r:id="rId24"/>
    <p:sldId id="273" r:id="rId25"/>
    <p:sldId id="286" r:id="rId26"/>
    <p:sldId id="287" r:id="rId27"/>
    <p:sldId id="289" r:id="rId28"/>
    <p:sldId id="283" r:id="rId29"/>
    <p:sldId id="284" r:id="rId30"/>
  </p:sldIdLst>
  <p:sldSz cx="9144000" cy="6858000" type="screen4x3"/>
  <p:notesSz cx="6858000" cy="9144000"/>
  <p:custDataLst>
    <p:tags r:id="rId32"/>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1" autoAdjust="0"/>
    <p:restoredTop sz="94698" autoAdjust="0"/>
  </p:normalViewPr>
  <p:slideViewPr>
    <p:cSldViewPr>
      <p:cViewPr varScale="1">
        <p:scale>
          <a:sx n="69" d="100"/>
          <a:sy n="69" d="100"/>
        </p:scale>
        <p:origin x="12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5B2CAA8-A6DC-484D-94B0-B5D9208C9743}" type="slidenum">
              <a:rPr lang="en-US" altLang="en-US"/>
              <a:pPr>
                <a:defRPr/>
              </a:pPr>
              <a:t>‹#›</a:t>
            </a:fld>
            <a:endParaRPr lang="en-US" altLang="en-US" dirty="0"/>
          </a:p>
        </p:txBody>
      </p:sp>
    </p:spTree>
    <p:extLst>
      <p:ext uri="{BB962C8B-B14F-4D97-AF65-F5344CB8AC3E}">
        <p14:creationId xmlns:p14="http://schemas.microsoft.com/office/powerpoint/2010/main" val="1311212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49BEEB-253B-4BE9-99DF-9D0C94E22D55}" type="slidenum">
              <a:rPr lang="en-US" altLang="en-US"/>
              <a:pPr>
                <a:spcBef>
                  <a:spcPct val="0"/>
                </a:spcBef>
              </a:pPr>
              <a:t>1</a:t>
            </a:fld>
            <a:endParaRPr lang="en-US" alt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53094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FF6398-3D9A-4399-A08B-8B416FBCA7AB}" type="slidenum">
              <a:rPr lang="en-US" altLang="en-US"/>
              <a:pPr>
                <a:spcBef>
                  <a:spcPct val="0"/>
                </a:spcBef>
              </a:pPr>
              <a:t>7</a:t>
            </a:fld>
            <a:endParaRPr lang="en-US" altLang="en-US" dirty="0"/>
          </a:p>
        </p:txBody>
      </p:sp>
    </p:spTree>
    <p:extLst>
      <p:ext uri="{BB962C8B-B14F-4D97-AF65-F5344CB8AC3E}">
        <p14:creationId xmlns:p14="http://schemas.microsoft.com/office/powerpoint/2010/main" val="204426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220EC6-F420-497C-98F8-0FB6EF9853D2}" type="slidenum">
              <a:rPr lang="en-US" altLang="en-US"/>
              <a:pPr>
                <a:defRPr/>
              </a:pPr>
              <a:t>‹#›</a:t>
            </a:fld>
            <a:endParaRPr lang="en-US" altLang="en-US" dirty="0"/>
          </a:p>
        </p:txBody>
      </p:sp>
    </p:spTree>
    <p:extLst>
      <p:ext uri="{BB962C8B-B14F-4D97-AF65-F5344CB8AC3E}">
        <p14:creationId xmlns:p14="http://schemas.microsoft.com/office/powerpoint/2010/main" val="123931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D6F45D8-E8FD-4A21-AF4B-747A675F300D}" type="slidenum">
              <a:rPr lang="en-US" altLang="en-US"/>
              <a:pPr>
                <a:defRPr/>
              </a:pPr>
              <a:t>‹#›</a:t>
            </a:fld>
            <a:endParaRPr lang="en-US" altLang="en-US" dirty="0"/>
          </a:p>
        </p:txBody>
      </p:sp>
    </p:spTree>
    <p:extLst>
      <p:ext uri="{BB962C8B-B14F-4D97-AF65-F5344CB8AC3E}">
        <p14:creationId xmlns:p14="http://schemas.microsoft.com/office/powerpoint/2010/main" val="183872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EB5AC7C-6A0D-4B2A-85D5-B508587636B2}" type="slidenum">
              <a:rPr lang="en-US" altLang="en-US"/>
              <a:pPr>
                <a:defRPr/>
              </a:pPr>
              <a:t>‹#›</a:t>
            </a:fld>
            <a:endParaRPr lang="en-US" altLang="en-US" dirty="0"/>
          </a:p>
        </p:txBody>
      </p:sp>
    </p:spTree>
    <p:extLst>
      <p:ext uri="{BB962C8B-B14F-4D97-AF65-F5344CB8AC3E}">
        <p14:creationId xmlns:p14="http://schemas.microsoft.com/office/powerpoint/2010/main" val="300197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096E99D-F37D-420F-AF22-FB61BC0A58C5}" type="slidenum">
              <a:rPr lang="en-US" altLang="en-US"/>
              <a:pPr>
                <a:defRPr/>
              </a:pPr>
              <a:t>‹#›</a:t>
            </a:fld>
            <a:endParaRPr lang="en-US" altLang="en-US" dirty="0"/>
          </a:p>
        </p:txBody>
      </p:sp>
    </p:spTree>
    <p:extLst>
      <p:ext uri="{BB962C8B-B14F-4D97-AF65-F5344CB8AC3E}">
        <p14:creationId xmlns:p14="http://schemas.microsoft.com/office/powerpoint/2010/main" val="89422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E621EF-C0B5-4CB9-8E16-0670ACAD6BD8}" type="slidenum">
              <a:rPr lang="en-US" altLang="en-US"/>
              <a:pPr>
                <a:defRPr/>
              </a:pPr>
              <a:t>‹#›</a:t>
            </a:fld>
            <a:endParaRPr lang="en-US" altLang="en-US" dirty="0"/>
          </a:p>
        </p:txBody>
      </p:sp>
    </p:spTree>
    <p:extLst>
      <p:ext uri="{BB962C8B-B14F-4D97-AF65-F5344CB8AC3E}">
        <p14:creationId xmlns:p14="http://schemas.microsoft.com/office/powerpoint/2010/main" val="137914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479985-B885-4C75-AECB-AEDF1494D78E}" type="slidenum">
              <a:rPr lang="en-US" altLang="en-US"/>
              <a:pPr>
                <a:defRPr/>
              </a:pPr>
              <a:t>‹#›</a:t>
            </a:fld>
            <a:endParaRPr lang="en-US" altLang="en-US" dirty="0"/>
          </a:p>
        </p:txBody>
      </p:sp>
    </p:spTree>
    <p:extLst>
      <p:ext uri="{BB962C8B-B14F-4D97-AF65-F5344CB8AC3E}">
        <p14:creationId xmlns:p14="http://schemas.microsoft.com/office/powerpoint/2010/main" val="352939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4CD4AC9-E7E1-40C4-9A85-D84AF18CBD19}" type="slidenum">
              <a:rPr lang="en-US" altLang="en-US"/>
              <a:pPr>
                <a:defRPr/>
              </a:pPr>
              <a:t>‹#›</a:t>
            </a:fld>
            <a:endParaRPr lang="en-US" altLang="en-US" dirty="0"/>
          </a:p>
        </p:txBody>
      </p:sp>
    </p:spTree>
    <p:extLst>
      <p:ext uri="{BB962C8B-B14F-4D97-AF65-F5344CB8AC3E}">
        <p14:creationId xmlns:p14="http://schemas.microsoft.com/office/powerpoint/2010/main" val="243800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1B29B7B-F64F-42A1-9B1A-014150F618FB}" type="slidenum">
              <a:rPr lang="en-US" altLang="en-US"/>
              <a:pPr>
                <a:defRPr/>
              </a:pPr>
              <a:t>‹#›</a:t>
            </a:fld>
            <a:endParaRPr lang="en-US" altLang="en-US" dirty="0"/>
          </a:p>
        </p:txBody>
      </p:sp>
    </p:spTree>
    <p:extLst>
      <p:ext uri="{BB962C8B-B14F-4D97-AF65-F5344CB8AC3E}">
        <p14:creationId xmlns:p14="http://schemas.microsoft.com/office/powerpoint/2010/main" val="71486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1B6465D-5BEF-46C1-9C07-0AEFFFDFC212}" type="slidenum">
              <a:rPr lang="en-US" altLang="en-US"/>
              <a:pPr>
                <a:defRPr/>
              </a:pPr>
              <a:t>‹#›</a:t>
            </a:fld>
            <a:endParaRPr lang="en-US" altLang="en-US" dirty="0"/>
          </a:p>
        </p:txBody>
      </p:sp>
    </p:spTree>
    <p:extLst>
      <p:ext uri="{BB962C8B-B14F-4D97-AF65-F5344CB8AC3E}">
        <p14:creationId xmlns:p14="http://schemas.microsoft.com/office/powerpoint/2010/main" val="77924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2C5177-FB05-43F3-994E-AD84BFB312A6}" type="slidenum">
              <a:rPr lang="en-US" altLang="en-US"/>
              <a:pPr>
                <a:defRPr/>
              </a:pPr>
              <a:t>‹#›</a:t>
            </a:fld>
            <a:endParaRPr lang="en-US" altLang="en-US" dirty="0"/>
          </a:p>
        </p:txBody>
      </p:sp>
    </p:spTree>
    <p:extLst>
      <p:ext uri="{BB962C8B-B14F-4D97-AF65-F5344CB8AC3E}">
        <p14:creationId xmlns:p14="http://schemas.microsoft.com/office/powerpoint/2010/main" val="255827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CB6EB36-0341-4CBD-B570-8647888C5440}" type="slidenum">
              <a:rPr lang="en-US" altLang="en-US"/>
              <a:pPr>
                <a:defRPr/>
              </a:pPr>
              <a:t>‹#›</a:t>
            </a:fld>
            <a:endParaRPr lang="en-US" altLang="en-US" dirty="0"/>
          </a:p>
        </p:txBody>
      </p:sp>
    </p:spTree>
    <p:extLst>
      <p:ext uri="{BB962C8B-B14F-4D97-AF65-F5344CB8AC3E}">
        <p14:creationId xmlns:p14="http://schemas.microsoft.com/office/powerpoint/2010/main" val="139376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9CEC36C-41E1-453C-9C83-5DDC555C96C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GH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493776" cy="493776"/>
          </a:xfrm>
          <a:prstGeom prst="rect">
            <a:avLst/>
          </a:prstGeom>
        </p:spPr>
      </p:pic>
      <p:sp>
        <p:nvSpPr>
          <p:cNvPr id="3075" name="Rectangle 2"/>
          <p:cNvSpPr>
            <a:spLocks noGrp="1" noChangeArrowheads="1"/>
          </p:cNvSpPr>
          <p:nvPr>
            <p:ph type="ctrTitle"/>
          </p:nvPr>
        </p:nvSpPr>
        <p:spPr>
          <a:xfrm>
            <a:off x="835025" y="685800"/>
            <a:ext cx="7772400" cy="1143000"/>
          </a:xfrm>
        </p:spPr>
        <p:txBody>
          <a:bodyPr/>
          <a:lstStyle/>
          <a:p>
            <a:pPr eaLnBrk="1" hangingPunct="1"/>
            <a:r>
              <a:rPr lang="en-US" altLang="en-US" dirty="0" smtClean="0"/>
              <a:t>Chapter 5</a:t>
            </a:r>
          </a:p>
        </p:txBody>
      </p:sp>
      <p:sp>
        <p:nvSpPr>
          <p:cNvPr id="3076" name="Rectangle 3"/>
          <p:cNvSpPr>
            <a:spLocks noGrp="1" noChangeArrowheads="1"/>
          </p:cNvSpPr>
          <p:nvPr>
            <p:ph type="subTitle" idx="1"/>
          </p:nvPr>
        </p:nvSpPr>
        <p:spPr>
          <a:xfrm>
            <a:off x="3352800" y="1600200"/>
            <a:ext cx="2438400" cy="530225"/>
          </a:xfrm>
        </p:spPr>
        <p:txBody>
          <a:bodyPr/>
          <a:lstStyle/>
          <a:p>
            <a:pPr eaLnBrk="1" hangingPunct="1"/>
            <a:r>
              <a:rPr lang="en-US" altLang="en-US" dirty="0" smtClean="0"/>
              <a:t>Telescopes</a:t>
            </a:r>
          </a:p>
        </p:txBody>
      </p:sp>
      <p:pic>
        <p:nvPicPr>
          <p:cNvPr id="3074" name="Picture 4" descr="Some of the most sophisticated telescopes in the world are located on mountaintops, thirteen of which are on the summit of Mauna Kea in Hawaii.  The thin, still air at these altitudes helps astronomers make the highest quality observa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209800"/>
            <a:ext cx="5916613"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6477000"/>
            <a:ext cx="9144000" cy="215900"/>
          </a:xfrm>
          <a:prstGeom prst="rect">
            <a:avLst/>
          </a:prstGeom>
          <a:noFill/>
          <a:ln w="9525">
            <a:noFill/>
            <a:miter lim="800000"/>
            <a:headEnd/>
            <a:tailEnd/>
          </a:ln>
        </p:spPr>
        <p:txBody>
          <a:bodyPr>
            <a:spAutoFit/>
          </a:bodyPr>
          <a:lstStyle/>
          <a:p>
            <a:pPr algn="ctr"/>
            <a:r>
              <a:rPr lang="en-US" sz="800" dirty="0">
                <a:ea typeface="ヒラギノ角ゴ Pro W3"/>
                <a:cs typeface="ヒラギノ角ゴ Pro W3"/>
              </a:rPr>
              <a:t>Copyright © McGraw-Hill Education. Permission required for reproduction or display.</a:t>
            </a:r>
            <a:endParaRPr lang="en-US" altLang="en-US" sz="800" dirty="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09600" y="228600"/>
            <a:ext cx="7772400" cy="762000"/>
          </a:xfrm>
        </p:spPr>
        <p:txBody>
          <a:bodyPr/>
          <a:lstStyle/>
          <a:p>
            <a:pPr eaLnBrk="1" hangingPunct="1"/>
            <a:r>
              <a:rPr lang="en-US" altLang="en-US" dirty="0" smtClean="0"/>
              <a:t>Mirrors in Reflectors</a:t>
            </a:r>
          </a:p>
        </p:txBody>
      </p:sp>
      <p:sp>
        <p:nvSpPr>
          <p:cNvPr id="14340" name="Rectangle 3"/>
          <p:cNvSpPr>
            <a:spLocks noGrp="1" noChangeArrowheads="1"/>
          </p:cNvSpPr>
          <p:nvPr>
            <p:ph type="body" idx="1"/>
          </p:nvPr>
        </p:nvSpPr>
        <p:spPr>
          <a:xfrm>
            <a:off x="381000" y="1371600"/>
            <a:ext cx="4267200" cy="4953000"/>
          </a:xfrm>
        </p:spPr>
        <p:txBody>
          <a:bodyPr/>
          <a:lstStyle/>
          <a:p>
            <a:pPr eaLnBrk="1" hangingPunct="1"/>
            <a:r>
              <a:rPr lang="en-US" altLang="en-US" sz="2800" dirty="0" smtClean="0"/>
              <a:t>A </a:t>
            </a:r>
            <a:r>
              <a:rPr lang="en-US" altLang="en-US" sz="2800" b="1" i="1" dirty="0" smtClean="0"/>
              <a:t>secondary mirror</a:t>
            </a:r>
            <a:r>
              <a:rPr lang="en-US" altLang="en-US" sz="2800" dirty="0" smtClean="0"/>
              <a:t> may be used to deflect the light to the side or through a hole in the </a:t>
            </a:r>
            <a:r>
              <a:rPr lang="en-US" altLang="en-US" sz="2800" b="1" i="1" dirty="0" smtClean="0"/>
              <a:t>primary mirror</a:t>
            </a:r>
          </a:p>
          <a:p>
            <a:pPr eaLnBrk="1" hangingPunct="1"/>
            <a:r>
              <a:rPr lang="en-US" altLang="en-US" sz="2800" b="1" i="1" dirty="0" smtClean="0"/>
              <a:t>Multi-mirror instruments</a:t>
            </a:r>
            <a:r>
              <a:rPr lang="en-US" altLang="en-US" sz="2800" dirty="0" smtClean="0"/>
              <a:t> and </a:t>
            </a:r>
            <a:r>
              <a:rPr lang="en-US" altLang="en-US" sz="2800" b="1" i="1" dirty="0" smtClean="0"/>
              <a:t>extremely thin mirrors</a:t>
            </a:r>
            <a:r>
              <a:rPr lang="en-US" altLang="en-US" sz="2800" dirty="0" smtClean="0"/>
              <a:t> are two modern approaches to dealing with large pieces of glass in a telescope system </a:t>
            </a:r>
          </a:p>
        </p:txBody>
      </p:sp>
      <p:pic>
        <p:nvPicPr>
          <p:cNvPr id="14338" name="Picture 4" descr="The use of mirrors in telescopes have allowed the construction of truly huge instruments.  One of the two Gemini telescopes (one in Hawaii, the other in Chile) have mirrors that are eight meters in diame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6625" y="914400"/>
            <a:ext cx="42291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1143000"/>
          </a:xfrm>
        </p:spPr>
        <p:txBody>
          <a:bodyPr/>
          <a:lstStyle/>
          <a:p>
            <a:pPr eaLnBrk="1" hangingPunct="1"/>
            <a:r>
              <a:rPr lang="en-US" altLang="en-US" dirty="0" smtClean="0"/>
              <a:t>Styles of Reflectors</a:t>
            </a:r>
          </a:p>
        </p:txBody>
      </p:sp>
      <p:pic>
        <p:nvPicPr>
          <p:cNvPr id="15363" name="Picture 3" descr="There are several different styles of reflecting telescopes the primary difference between them is the location of the eyepiece or focal plane.  A &quot;Prime Focus&quot; telescope places the cameral or observer directly at the focal point within the tube of the telescope.  A Cassegrain telescope has the eyepiece at the bottom of the tube, and a newtonian telescope has the eyepiece on the side of the tube, near the aper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2209800"/>
            <a:ext cx="9117012"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838200"/>
          </a:xfrm>
        </p:spPr>
        <p:txBody>
          <a:bodyPr/>
          <a:lstStyle/>
          <a:p>
            <a:pPr eaLnBrk="1" hangingPunct="1"/>
            <a:r>
              <a:rPr lang="en-US" altLang="en-US" dirty="0" smtClean="0"/>
              <a:t>Resolving Power</a:t>
            </a:r>
          </a:p>
        </p:txBody>
      </p:sp>
      <p:sp>
        <p:nvSpPr>
          <p:cNvPr id="16387" name="Rectangle 3"/>
          <p:cNvSpPr>
            <a:spLocks noGrp="1" noChangeArrowheads="1"/>
          </p:cNvSpPr>
          <p:nvPr>
            <p:ph type="body" sz="half" idx="1"/>
          </p:nvPr>
        </p:nvSpPr>
        <p:spPr>
          <a:xfrm>
            <a:off x="228600" y="4191000"/>
            <a:ext cx="4267200" cy="2438400"/>
          </a:xfrm>
        </p:spPr>
        <p:txBody>
          <a:bodyPr/>
          <a:lstStyle/>
          <a:p>
            <a:pPr eaLnBrk="1" hangingPunct="1">
              <a:lnSpc>
                <a:spcPct val="90000"/>
              </a:lnSpc>
            </a:pPr>
            <a:r>
              <a:rPr lang="en-US" altLang="en-US" sz="2400" dirty="0" smtClean="0"/>
              <a:t>A telescope’s ability to discern detail is referred to as its </a:t>
            </a:r>
            <a:r>
              <a:rPr lang="en-US" altLang="en-US" sz="2400" b="1" i="1" dirty="0" smtClean="0"/>
              <a:t>resolving power</a:t>
            </a:r>
          </a:p>
          <a:p>
            <a:pPr eaLnBrk="1" hangingPunct="1">
              <a:lnSpc>
                <a:spcPct val="90000"/>
              </a:lnSpc>
            </a:pPr>
            <a:r>
              <a:rPr lang="en-US" altLang="en-US" sz="2400" dirty="0" smtClean="0"/>
              <a:t>Resolving power is limited by the wave nature of light through a phenomenon called </a:t>
            </a:r>
            <a:r>
              <a:rPr lang="en-US" altLang="en-US" sz="2400" b="1" i="1" dirty="0" smtClean="0"/>
              <a:t>diffraction</a:t>
            </a:r>
          </a:p>
        </p:txBody>
      </p:sp>
      <p:sp>
        <p:nvSpPr>
          <p:cNvPr id="16388" name="Rectangle 4"/>
          <p:cNvSpPr>
            <a:spLocks noGrp="1" noChangeArrowheads="1"/>
          </p:cNvSpPr>
          <p:nvPr>
            <p:ph type="body" sz="half" idx="2"/>
          </p:nvPr>
        </p:nvSpPr>
        <p:spPr>
          <a:xfrm>
            <a:off x="4648200" y="4267200"/>
            <a:ext cx="4191000" cy="2362200"/>
          </a:xfrm>
        </p:spPr>
        <p:txBody>
          <a:bodyPr/>
          <a:lstStyle/>
          <a:p>
            <a:pPr eaLnBrk="1" hangingPunct="1"/>
            <a:r>
              <a:rPr lang="en-US" altLang="en-US" sz="2400" dirty="0" smtClean="0"/>
              <a:t>Waves are diffracted as they pass through narrow openings</a:t>
            </a:r>
          </a:p>
          <a:p>
            <a:pPr eaLnBrk="1" hangingPunct="1"/>
            <a:r>
              <a:rPr lang="en-US" altLang="en-US" sz="2400" dirty="0" smtClean="0"/>
              <a:t>A diffracted point source of light appears as a point surrounded by rings of light</a:t>
            </a:r>
          </a:p>
        </p:txBody>
      </p:sp>
      <p:pic>
        <p:nvPicPr>
          <p:cNvPr id="16389" name="Picture 5" descr="Waves on a beach or lakeshore sometimes look like a series of parallel lines approaching the beach.  If these parallel waves were to try to move through a narrow gap, in a storm wall or jetty, for example, they would change shape from flat (or plane) waves to a circular shape, spreading out from the narrow opening like ripples on a pond.  This transition from parallel to ripple-like waves is called diffraction.  Light behaves in much the same way when it passes into a telescope tube.  These ripples, then, create distortions in th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1066800"/>
            <a:ext cx="9117012"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304800"/>
            <a:ext cx="7772400" cy="609600"/>
          </a:xfrm>
        </p:spPr>
        <p:txBody>
          <a:bodyPr/>
          <a:lstStyle/>
          <a:p>
            <a:pPr eaLnBrk="1" hangingPunct="1"/>
            <a:r>
              <a:rPr lang="en-US" altLang="en-US" dirty="0" smtClean="0"/>
              <a:t>Resolving Power and Aperture</a:t>
            </a:r>
          </a:p>
        </p:txBody>
      </p:sp>
      <p:sp>
        <p:nvSpPr>
          <p:cNvPr id="17411" name="Rectangle 3"/>
          <p:cNvSpPr>
            <a:spLocks noGrp="1" noChangeArrowheads="1"/>
          </p:cNvSpPr>
          <p:nvPr>
            <p:ph type="body" idx="1"/>
          </p:nvPr>
        </p:nvSpPr>
        <p:spPr>
          <a:xfrm>
            <a:off x="685800" y="4572000"/>
            <a:ext cx="7772400" cy="1981200"/>
          </a:xfrm>
        </p:spPr>
        <p:txBody>
          <a:bodyPr/>
          <a:lstStyle/>
          <a:p>
            <a:pPr eaLnBrk="1" hangingPunct="1"/>
            <a:r>
              <a:rPr lang="en-US" altLang="en-US" sz="2800" dirty="0" smtClean="0"/>
              <a:t>Two points of light separated by an angle </a:t>
            </a:r>
            <a:r>
              <a:rPr lang="en-US" altLang="en-US" sz="2800" dirty="0" smtClean="0">
                <a:latin typeface="Symbol" panose="05050102010706020507" pitchFamily="18" charset="2"/>
              </a:rPr>
              <a:t>a</a:t>
            </a:r>
            <a:r>
              <a:rPr lang="en-US" altLang="en-US" sz="2800" dirty="0" smtClean="0"/>
              <a:t> (in arcsec) can be seen at a wavelength </a:t>
            </a:r>
            <a:r>
              <a:rPr lang="en-US" altLang="en-US" sz="2800" dirty="0" smtClean="0">
                <a:latin typeface="Symbol" panose="05050102010706020507" pitchFamily="18" charset="2"/>
              </a:rPr>
              <a:t>l</a:t>
            </a:r>
            <a:r>
              <a:rPr lang="en-US" altLang="en-US" sz="2800" dirty="0" smtClean="0"/>
              <a:t> (in nm) only if the telescope diameter D (in cm) satisfies:</a:t>
            </a:r>
          </a:p>
          <a:p>
            <a:pPr lvl="1" algn="ctr" eaLnBrk="1" hangingPunct="1">
              <a:buFontTx/>
              <a:buNone/>
            </a:pPr>
            <a:r>
              <a:rPr lang="en-US" altLang="en-US" sz="2400" dirty="0" smtClean="0"/>
              <a:t>D &gt; 0.02 </a:t>
            </a:r>
            <a:r>
              <a:rPr lang="en-US" altLang="en-US" sz="2400" dirty="0" smtClean="0">
                <a:latin typeface="Symbol" panose="05050102010706020507" pitchFamily="18" charset="2"/>
              </a:rPr>
              <a:t>l</a:t>
            </a:r>
            <a:r>
              <a:rPr lang="en-US" altLang="en-US" sz="2400" dirty="0" smtClean="0"/>
              <a:t>/</a:t>
            </a:r>
            <a:r>
              <a:rPr lang="en-US" altLang="en-US" sz="2400" dirty="0" smtClean="0">
                <a:latin typeface="Symbol" panose="05050102010706020507" pitchFamily="18" charset="2"/>
              </a:rPr>
              <a:t>a</a:t>
            </a:r>
          </a:p>
        </p:txBody>
      </p:sp>
      <p:pic>
        <p:nvPicPr>
          <p:cNvPr id="17412" name="Picture 5" descr="As light waves are difracted as they pass into the telescope tube, they create distortions in the image created by the telescope.  These distortions lput a lower limit on the size or angular separation of the target object that the telescope can image clear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1219200"/>
            <a:ext cx="9117012"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eaLnBrk="1" hangingPunct="1"/>
            <a:r>
              <a:rPr lang="en-US" altLang="en-US" sz="3600" dirty="0" smtClean="0"/>
              <a:t>Increasing Resolving Power: Interferometers</a:t>
            </a:r>
          </a:p>
        </p:txBody>
      </p:sp>
      <p:sp>
        <p:nvSpPr>
          <p:cNvPr id="18435" name="Rectangle 3"/>
          <p:cNvSpPr>
            <a:spLocks noGrp="1" noChangeArrowheads="1"/>
          </p:cNvSpPr>
          <p:nvPr>
            <p:ph type="body" idx="1"/>
          </p:nvPr>
        </p:nvSpPr>
        <p:spPr>
          <a:xfrm>
            <a:off x="304800" y="1447800"/>
            <a:ext cx="4267200" cy="5181600"/>
          </a:xfrm>
        </p:spPr>
        <p:txBody>
          <a:bodyPr/>
          <a:lstStyle/>
          <a:p>
            <a:pPr lvl="1" eaLnBrk="1" hangingPunct="1"/>
            <a:r>
              <a:rPr lang="en-US" altLang="en-US" dirty="0" smtClean="0"/>
              <a:t>For a given wavelength, resolution is increased for a larger telescope diameter</a:t>
            </a:r>
          </a:p>
          <a:p>
            <a:pPr lvl="1" eaLnBrk="1" hangingPunct="1"/>
            <a:r>
              <a:rPr lang="en-US" altLang="en-US" dirty="0" smtClean="0"/>
              <a:t>An </a:t>
            </a:r>
            <a:r>
              <a:rPr lang="en-US" altLang="en-US" b="1" i="1" dirty="0" smtClean="0"/>
              <a:t>interferometer</a:t>
            </a:r>
            <a:r>
              <a:rPr lang="en-US" altLang="en-US" dirty="0" smtClean="0"/>
              <a:t> accomplishes this by simultaneously combining observations from two or more widely-spaced telescopes</a:t>
            </a:r>
          </a:p>
        </p:txBody>
      </p:sp>
      <p:pic>
        <p:nvPicPr>
          <p:cNvPr id="18436" name="Picture 4" descr="It is possible to increase the resolution of a telescope system by using interferometry.  Multiple telescopes are conected such that their signals combine to create a stronger, brighter image with higher resolution.  As the distance between the telescopes increases, the resolution impr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295400"/>
            <a:ext cx="4000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762000"/>
          </a:xfrm>
        </p:spPr>
        <p:txBody>
          <a:bodyPr/>
          <a:lstStyle/>
          <a:p>
            <a:pPr eaLnBrk="1" hangingPunct="1"/>
            <a:r>
              <a:rPr lang="en-US" altLang="en-US" dirty="0" smtClean="0"/>
              <a:t>Interferometers</a:t>
            </a:r>
          </a:p>
        </p:txBody>
      </p:sp>
      <p:sp>
        <p:nvSpPr>
          <p:cNvPr id="19459" name="Rectangle 3"/>
          <p:cNvSpPr>
            <a:spLocks noGrp="1" noChangeArrowheads="1"/>
          </p:cNvSpPr>
          <p:nvPr>
            <p:ph type="body" idx="1"/>
          </p:nvPr>
        </p:nvSpPr>
        <p:spPr>
          <a:xfrm>
            <a:off x="4495800" y="1295400"/>
            <a:ext cx="4419600" cy="5029200"/>
          </a:xfrm>
        </p:spPr>
        <p:txBody>
          <a:bodyPr/>
          <a:lstStyle/>
          <a:p>
            <a:pPr eaLnBrk="1" hangingPunct="1">
              <a:lnSpc>
                <a:spcPct val="90000"/>
              </a:lnSpc>
            </a:pPr>
            <a:r>
              <a:rPr lang="en-US" altLang="en-US" sz="2800" dirty="0" smtClean="0"/>
              <a:t>The resolution is determined by the individual telescope separations and not the individual diameters of the telescopes themselves</a:t>
            </a:r>
          </a:p>
          <a:p>
            <a:pPr eaLnBrk="1" hangingPunct="1">
              <a:lnSpc>
                <a:spcPct val="90000"/>
              </a:lnSpc>
            </a:pPr>
            <a:r>
              <a:rPr lang="en-US" altLang="en-US" sz="2800" dirty="0" smtClean="0"/>
              <a:t>Key to the process is the wave nature of interference and the electronic processing of the waves from the various telescopes</a:t>
            </a:r>
          </a:p>
        </p:txBody>
      </p:sp>
      <p:pic>
        <p:nvPicPr>
          <p:cNvPr id="19460" name="Picture 4" descr="By using interferometry, astronomers may discover that what was previously thought to be a single star may, in fact, be two or more st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43000"/>
            <a:ext cx="40513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85800" y="228600"/>
            <a:ext cx="7772400" cy="762000"/>
          </a:xfrm>
        </p:spPr>
        <p:txBody>
          <a:bodyPr/>
          <a:lstStyle/>
          <a:p>
            <a:pPr eaLnBrk="1" hangingPunct="1"/>
            <a:r>
              <a:rPr lang="en-US" altLang="en-US" dirty="0" smtClean="0"/>
              <a:t>Detecting the Light</a:t>
            </a:r>
          </a:p>
        </p:txBody>
      </p:sp>
      <p:sp>
        <p:nvSpPr>
          <p:cNvPr id="20484" name="Rectangle 3"/>
          <p:cNvSpPr>
            <a:spLocks noGrp="1" noChangeArrowheads="1"/>
          </p:cNvSpPr>
          <p:nvPr>
            <p:ph type="body" idx="1"/>
          </p:nvPr>
        </p:nvSpPr>
        <p:spPr>
          <a:xfrm>
            <a:off x="303213" y="990600"/>
            <a:ext cx="8534400" cy="5638800"/>
          </a:xfrm>
        </p:spPr>
        <p:txBody>
          <a:bodyPr/>
          <a:lstStyle/>
          <a:p>
            <a:pPr eaLnBrk="1" hangingPunct="1">
              <a:lnSpc>
                <a:spcPct val="90000"/>
              </a:lnSpc>
            </a:pPr>
            <a:r>
              <a:rPr lang="en-US" altLang="en-US" sz="2800" dirty="0" smtClean="0"/>
              <a:t>The Human Eye</a:t>
            </a:r>
          </a:p>
          <a:p>
            <a:pPr lvl="1" eaLnBrk="1" hangingPunct="1">
              <a:lnSpc>
                <a:spcPct val="90000"/>
              </a:lnSpc>
              <a:spcBef>
                <a:spcPct val="15000"/>
              </a:spcBef>
            </a:pPr>
            <a:r>
              <a:rPr lang="en-US" altLang="en-US" sz="2400" dirty="0" smtClean="0"/>
              <a:t>Once used with a telescope to record observations or make sketches</a:t>
            </a:r>
          </a:p>
          <a:p>
            <a:pPr lvl="1" eaLnBrk="1" hangingPunct="1">
              <a:lnSpc>
                <a:spcPct val="90000"/>
              </a:lnSpc>
              <a:spcBef>
                <a:spcPct val="15000"/>
              </a:spcBef>
            </a:pPr>
            <a:r>
              <a:rPr lang="en-US" altLang="en-US" sz="2400" dirty="0" smtClean="0"/>
              <a:t>Not good at detecting faint light, even with the 10-meter Keck telescopes</a:t>
            </a:r>
          </a:p>
          <a:p>
            <a:pPr eaLnBrk="1" hangingPunct="1">
              <a:lnSpc>
                <a:spcPct val="90000"/>
              </a:lnSpc>
            </a:pPr>
            <a:r>
              <a:rPr lang="en-US" altLang="en-US" sz="2800" dirty="0" smtClean="0"/>
              <a:t>Photographic Film</a:t>
            </a:r>
          </a:p>
          <a:p>
            <a:pPr lvl="1" eaLnBrk="1" hangingPunct="1">
              <a:lnSpc>
                <a:spcPct val="90000"/>
              </a:lnSpc>
              <a:spcBef>
                <a:spcPct val="15000"/>
              </a:spcBef>
            </a:pPr>
            <a:r>
              <a:rPr lang="en-US" altLang="en-US" sz="2400" dirty="0" smtClean="0"/>
              <a:t>Chemically stores data to increase sensitivity to dim light</a:t>
            </a:r>
          </a:p>
          <a:p>
            <a:pPr lvl="1" eaLnBrk="1" hangingPunct="1">
              <a:lnSpc>
                <a:spcPct val="90000"/>
              </a:lnSpc>
              <a:spcBef>
                <a:spcPct val="15000"/>
              </a:spcBef>
            </a:pPr>
            <a:r>
              <a:rPr lang="en-US" altLang="en-US" sz="2400" dirty="0" smtClean="0"/>
              <a:t>Very inefficient: Only 4% of striking photons recorded on film</a:t>
            </a:r>
          </a:p>
          <a:p>
            <a:pPr eaLnBrk="1" hangingPunct="1">
              <a:lnSpc>
                <a:spcPct val="90000"/>
              </a:lnSpc>
            </a:pPr>
            <a:r>
              <a:rPr lang="en-US" altLang="en-US" sz="2800" dirty="0" smtClean="0"/>
              <a:t>Electronic Detectors</a:t>
            </a:r>
          </a:p>
          <a:p>
            <a:pPr lvl="1" eaLnBrk="1" hangingPunct="1">
              <a:lnSpc>
                <a:spcPct val="90000"/>
              </a:lnSpc>
              <a:spcBef>
                <a:spcPct val="15000"/>
              </a:spcBef>
            </a:pPr>
            <a:r>
              <a:rPr lang="en-US" altLang="en-US" sz="2400" dirty="0" smtClean="0"/>
              <a:t>Incoming photons strike an array of semiconductor pixels that are coupled to a computer</a:t>
            </a:r>
          </a:p>
          <a:p>
            <a:pPr lvl="1" eaLnBrk="1" hangingPunct="1">
              <a:lnSpc>
                <a:spcPct val="90000"/>
              </a:lnSpc>
              <a:spcBef>
                <a:spcPct val="15000"/>
              </a:spcBef>
            </a:pPr>
            <a:r>
              <a:rPr lang="en-US" altLang="en-US" sz="2400" dirty="0" smtClean="0"/>
              <a:t>Efficiencies of 75% possible</a:t>
            </a:r>
          </a:p>
          <a:p>
            <a:pPr lvl="1" eaLnBrk="1" hangingPunct="1">
              <a:lnSpc>
                <a:spcPct val="90000"/>
              </a:lnSpc>
              <a:spcBef>
                <a:spcPct val="15000"/>
              </a:spcBef>
            </a:pPr>
            <a:r>
              <a:rPr lang="en-US" altLang="en-US" sz="2400" b="1" i="1" dirty="0" smtClean="0"/>
              <a:t>CCD</a:t>
            </a:r>
            <a:r>
              <a:rPr lang="en-US" altLang="en-US" sz="2400" dirty="0" smtClean="0"/>
              <a:t> (Charged-coupled Device) for pictures</a:t>
            </a:r>
          </a:p>
          <a:p>
            <a:pPr lvl="2" eaLnBrk="1" hangingPunct="1">
              <a:lnSpc>
                <a:spcPct val="90000"/>
              </a:lnSpc>
            </a:pPr>
            <a:endParaRPr lang="en-US" altLang="en-US"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304800"/>
            <a:ext cx="7772400" cy="762000"/>
          </a:xfrm>
        </p:spPr>
        <p:txBody>
          <a:bodyPr/>
          <a:lstStyle/>
          <a:p>
            <a:r>
              <a:rPr lang="en-US" altLang="en-US" sz="3600" dirty="0" smtClean="0"/>
              <a:t>Charge-Coupled Devices (CCDs)</a:t>
            </a:r>
          </a:p>
        </p:txBody>
      </p:sp>
      <p:sp>
        <p:nvSpPr>
          <p:cNvPr id="21507" name="Content Placeholder 2"/>
          <p:cNvSpPr>
            <a:spLocks noGrp="1"/>
          </p:cNvSpPr>
          <p:nvPr>
            <p:ph idx="1"/>
          </p:nvPr>
        </p:nvSpPr>
        <p:spPr>
          <a:xfrm>
            <a:off x="4724400" y="1219200"/>
            <a:ext cx="3733800" cy="4572000"/>
          </a:xfrm>
        </p:spPr>
        <p:txBody>
          <a:bodyPr/>
          <a:lstStyle/>
          <a:p>
            <a:r>
              <a:rPr lang="en-US" altLang="en-US" sz="2400" dirty="0" smtClean="0"/>
              <a:t>CCDs are ~20x more sensitive to faint light than photographic film</a:t>
            </a:r>
          </a:p>
          <a:p>
            <a:r>
              <a:rPr lang="en-US" altLang="en-US" sz="2400" dirty="0" smtClean="0"/>
              <a:t>Incoming light strikes a semiconductor surface, freeing electrons</a:t>
            </a:r>
          </a:p>
          <a:p>
            <a:r>
              <a:rPr lang="en-US" altLang="en-US" sz="2400" dirty="0" smtClean="0"/>
              <a:t>Number of electrons is proportional to intensity of the light.</a:t>
            </a:r>
          </a:p>
          <a:p>
            <a:r>
              <a:rPr lang="en-US" altLang="en-US" sz="2400" dirty="0" smtClean="0"/>
              <a:t>Amount of charge liberated is read out to a computer to create an image.</a:t>
            </a:r>
          </a:p>
          <a:p>
            <a:endParaRPr lang="en-US" altLang="en-US" sz="2400" dirty="0" smtClean="0"/>
          </a:p>
        </p:txBody>
      </p:sp>
      <p:pic>
        <p:nvPicPr>
          <p:cNvPr id="21508" name="Picture 3" descr="Most modern light detectors include the use of CCDs.  This chip-like detector is  actually an array of thousands of small detectors (pixels), each of which can record the energy of an incident photon.  Each pixel is read out via electronics, and an image is create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1600"/>
            <a:ext cx="39782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304800"/>
            <a:ext cx="7772400" cy="762000"/>
          </a:xfrm>
        </p:spPr>
        <p:txBody>
          <a:bodyPr/>
          <a:lstStyle/>
          <a:p>
            <a:pPr eaLnBrk="1" hangingPunct="1"/>
            <a:r>
              <a:rPr lang="en-US" altLang="en-US" dirty="0" smtClean="0"/>
              <a:t>Nonvisible Wavelengths</a:t>
            </a:r>
          </a:p>
        </p:txBody>
      </p:sp>
      <p:sp>
        <p:nvSpPr>
          <p:cNvPr id="22532" name="Rectangle 3"/>
          <p:cNvSpPr>
            <a:spLocks noGrp="1" noChangeArrowheads="1"/>
          </p:cNvSpPr>
          <p:nvPr>
            <p:ph type="body" idx="1"/>
          </p:nvPr>
        </p:nvSpPr>
        <p:spPr>
          <a:xfrm>
            <a:off x="228600" y="1524000"/>
            <a:ext cx="3886200" cy="4953000"/>
          </a:xfrm>
        </p:spPr>
        <p:txBody>
          <a:bodyPr/>
          <a:lstStyle/>
          <a:p>
            <a:pPr eaLnBrk="1" hangingPunct="1">
              <a:lnSpc>
                <a:spcPct val="90000"/>
              </a:lnSpc>
            </a:pPr>
            <a:r>
              <a:rPr lang="en-US" altLang="en-US" dirty="0" smtClean="0"/>
              <a:t>Many astronomical objects radiate in wavelengths other visible</a:t>
            </a:r>
          </a:p>
          <a:p>
            <a:pPr lvl="1" eaLnBrk="1" hangingPunct="1">
              <a:lnSpc>
                <a:spcPct val="90000"/>
              </a:lnSpc>
            </a:pPr>
            <a:r>
              <a:rPr lang="en-US" altLang="en-US" dirty="0" smtClean="0"/>
              <a:t>Cold gas clouds radiate in the radio</a:t>
            </a:r>
          </a:p>
          <a:p>
            <a:pPr lvl="1" eaLnBrk="1" hangingPunct="1">
              <a:lnSpc>
                <a:spcPct val="90000"/>
              </a:lnSpc>
            </a:pPr>
            <a:r>
              <a:rPr lang="en-US" altLang="en-US" dirty="0" smtClean="0"/>
              <a:t>Dust clouds radiate in the infrared</a:t>
            </a:r>
          </a:p>
          <a:p>
            <a:pPr lvl="1" eaLnBrk="1" hangingPunct="1">
              <a:lnSpc>
                <a:spcPct val="90000"/>
              </a:lnSpc>
            </a:pPr>
            <a:r>
              <a:rPr lang="en-US" altLang="en-US" dirty="0" smtClean="0"/>
              <a:t>Hot gases around black holes emit    x-rays</a:t>
            </a:r>
          </a:p>
        </p:txBody>
      </p:sp>
      <p:pic>
        <p:nvPicPr>
          <p:cNvPr id="22530" name="Picture 4" descr="It is possible, and sometimes desireable to study a particular object in different wavelengths than the visible.  Hot gasses from an expanding dying star may emit most strongly in the ultraviolet part of the spectrum, requiring a special telescope."/>
          <p:cNvPicPr>
            <a:picLocks noChangeAspect="1" noChangeArrowheads="1"/>
          </p:cNvPicPr>
          <p:nvPr/>
        </p:nvPicPr>
        <p:blipFill>
          <a:blip r:embed="rId2" cstate="print">
            <a:extLst>
              <a:ext uri="{28A0092B-C50C-407E-A947-70E740481C1C}">
                <a14:useLocalDpi xmlns:a14="http://schemas.microsoft.com/office/drawing/2010/main" val="0"/>
              </a:ext>
            </a:extLst>
          </a:blip>
          <a:srcRect t="46689" r="51048" b="6786"/>
          <a:stretch>
            <a:fillRect/>
          </a:stretch>
        </p:blipFill>
        <p:spPr bwMode="auto">
          <a:xfrm>
            <a:off x="5105400" y="1143000"/>
            <a:ext cx="33528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It is possible, and sometimes desireable to study a particular object in different wavelengths than the visible.  Cool dust from a galactic disk may emit most strongly in the infrared part of the spectrum, requiring a special telescope."/>
          <p:cNvPicPr>
            <a:picLocks noChangeAspect="1" noChangeArrowheads="1"/>
          </p:cNvPicPr>
          <p:nvPr/>
        </p:nvPicPr>
        <p:blipFill>
          <a:blip r:embed="rId2" cstate="print">
            <a:extLst>
              <a:ext uri="{28A0092B-C50C-407E-A947-70E740481C1C}">
                <a14:useLocalDpi xmlns:a14="http://schemas.microsoft.com/office/drawing/2010/main" val="0"/>
              </a:ext>
            </a:extLst>
          </a:blip>
          <a:srcRect l="14685" t="3336" r="19229" b="57758"/>
          <a:stretch>
            <a:fillRect/>
          </a:stretch>
        </p:blipFill>
        <p:spPr bwMode="auto">
          <a:xfrm>
            <a:off x="4191000" y="4038600"/>
            <a:ext cx="4800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762000"/>
          </a:xfrm>
        </p:spPr>
        <p:txBody>
          <a:bodyPr/>
          <a:lstStyle/>
          <a:p>
            <a:pPr eaLnBrk="1" hangingPunct="1"/>
            <a:r>
              <a:rPr lang="en-US" altLang="en-US" dirty="0" smtClean="0"/>
              <a:t>Radio Observatories</a:t>
            </a:r>
          </a:p>
        </p:txBody>
      </p:sp>
      <p:pic>
        <p:nvPicPr>
          <p:cNvPr id="23555" name="Picture 4" descr="Radio telescopes are, infact, reflectors!  The large dish acts like a mirror, reflecting radio waves into a receiver suspended above the dish.  The detected signal is then sent off to a computer for proces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117600"/>
            <a:ext cx="7910513"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09600" y="228600"/>
            <a:ext cx="7772400" cy="1143000"/>
          </a:xfrm>
        </p:spPr>
        <p:txBody>
          <a:bodyPr/>
          <a:lstStyle/>
          <a:p>
            <a:pPr eaLnBrk="1" hangingPunct="1"/>
            <a:r>
              <a:rPr lang="en-US" altLang="en-US" dirty="0" smtClean="0"/>
              <a:t>Tools of the Trade: Telescopes</a:t>
            </a:r>
          </a:p>
        </p:txBody>
      </p:sp>
      <p:sp>
        <p:nvSpPr>
          <p:cNvPr id="5124" name="Rectangle 3"/>
          <p:cNvSpPr>
            <a:spLocks noGrp="1" noChangeArrowheads="1"/>
          </p:cNvSpPr>
          <p:nvPr>
            <p:ph type="body" idx="1"/>
          </p:nvPr>
        </p:nvSpPr>
        <p:spPr>
          <a:xfrm>
            <a:off x="609600" y="1295400"/>
            <a:ext cx="7772400" cy="5105400"/>
          </a:xfrm>
        </p:spPr>
        <p:txBody>
          <a:bodyPr/>
          <a:lstStyle/>
          <a:p>
            <a:pPr eaLnBrk="1" hangingPunct="1">
              <a:lnSpc>
                <a:spcPct val="90000"/>
              </a:lnSpc>
            </a:pPr>
            <a:r>
              <a:rPr lang="en-US" altLang="en-US" sz="2800" dirty="0" smtClean="0"/>
              <a:t>Stars and other celestial objects are too far away to test directly </a:t>
            </a:r>
          </a:p>
          <a:p>
            <a:pPr lvl="1" eaLnBrk="1" hangingPunct="1">
              <a:lnSpc>
                <a:spcPct val="90000"/>
              </a:lnSpc>
            </a:pPr>
            <a:r>
              <a:rPr lang="en-US" altLang="en-US" sz="2400" dirty="0" smtClean="0"/>
              <a:t>Astronomers passively collect radiation emitted from distant objects</a:t>
            </a:r>
          </a:p>
          <a:p>
            <a:pPr lvl="1" eaLnBrk="1" hangingPunct="1">
              <a:lnSpc>
                <a:spcPct val="90000"/>
              </a:lnSpc>
            </a:pPr>
            <a:r>
              <a:rPr lang="en-US" altLang="en-US" sz="2400" dirty="0" smtClean="0"/>
              <a:t>Extremely faint objects make collection of radiation difficult</a:t>
            </a:r>
          </a:p>
          <a:p>
            <a:pPr eaLnBrk="1" hangingPunct="1">
              <a:lnSpc>
                <a:spcPct val="90000"/>
              </a:lnSpc>
            </a:pPr>
            <a:r>
              <a:rPr lang="en-US" altLang="en-US" sz="2800" dirty="0" smtClean="0"/>
              <a:t>Specialized Instruments Required</a:t>
            </a:r>
          </a:p>
          <a:p>
            <a:pPr lvl="1" eaLnBrk="1" hangingPunct="1">
              <a:lnSpc>
                <a:spcPct val="90000"/>
              </a:lnSpc>
            </a:pPr>
            <a:r>
              <a:rPr lang="en-US" altLang="en-US" sz="2400" dirty="0" smtClean="0"/>
              <a:t>Need to measure brightness, spectra, and positions with high precision</a:t>
            </a:r>
          </a:p>
          <a:p>
            <a:pPr lvl="1" eaLnBrk="1" hangingPunct="1">
              <a:lnSpc>
                <a:spcPct val="90000"/>
              </a:lnSpc>
            </a:pPr>
            <a:r>
              <a:rPr lang="en-US" altLang="en-US" sz="2400" dirty="0" smtClean="0"/>
              <a:t>Astronomers use mirrored telescopes and observatories</a:t>
            </a:r>
          </a:p>
          <a:p>
            <a:pPr eaLnBrk="1" hangingPunct="1">
              <a:lnSpc>
                <a:spcPct val="90000"/>
              </a:lnSpc>
            </a:pPr>
            <a:r>
              <a:rPr lang="en-US" altLang="en-US" sz="2800" dirty="0" smtClean="0"/>
              <a:t>Modern astronomers are rarely at the eyepiece, more often they are at a computer terminal!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762000"/>
          </a:xfrm>
        </p:spPr>
        <p:txBody>
          <a:bodyPr/>
          <a:lstStyle/>
          <a:p>
            <a:pPr eaLnBrk="1" hangingPunct="1"/>
            <a:r>
              <a:rPr lang="en-US" altLang="en-US" dirty="0" smtClean="0"/>
              <a:t>Radio Observations</a:t>
            </a:r>
          </a:p>
        </p:txBody>
      </p:sp>
      <p:sp>
        <p:nvSpPr>
          <p:cNvPr id="24579" name="Rectangle 3"/>
          <p:cNvSpPr>
            <a:spLocks noGrp="1" noChangeArrowheads="1"/>
          </p:cNvSpPr>
          <p:nvPr>
            <p:ph type="body" idx="1"/>
          </p:nvPr>
        </p:nvSpPr>
        <p:spPr>
          <a:xfrm>
            <a:off x="685800" y="4800600"/>
            <a:ext cx="7772400" cy="1676400"/>
          </a:xfrm>
        </p:spPr>
        <p:txBody>
          <a:bodyPr/>
          <a:lstStyle/>
          <a:p>
            <a:pPr eaLnBrk="1" hangingPunct="1"/>
            <a:r>
              <a:rPr lang="en-US" altLang="en-US" dirty="0" smtClean="0"/>
              <a:t>False color images are typically used to depict wavelength distributions in non-visible observations</a:t>
            </a:r>
          </a:p>
        </p:txBody>
      </p:sp>
      <p:pic>
        <p:nvPicPr>
          <p:cNvPr id="24580" name="Picture 4" descr="Because light from the non-visible parts of the spectrum are, well, not visible, astronomers must create images by assigning different detected wavelengths different colors.  In this way, otherwise invisible objects or phenomena can be observed."/>
          <p:cNvPicPr>
            <a:picLocks noChangeAspect="1" noChangeArrowheads="1"/>
          </p:cNvPicPr>
          <p:nvPr/>
        </p:nvPicPr>
        <p:blipFill>
          <a:blip r:embed="rId2" cstate="print">
            <a:extLst>
              <a:ext uri="{28A0092B-C50C-407E-A947-70E740481C1C}">
                <a14:useLocalDpi xmlns:a14="http://schemas.microsoft.com/office/drawing/2010/main" val="0"/>
              </a:ext>
            </a:extLst>
          </a:blip>
          <a:srcRect l="3047" r="1672"/>
          <a:stretch>
            <a:fillRect/>
          </a:stretch>
        </p:blipFill>
        <p:spPr bwMode="auto">
          <a:xfrm>
            <a:off x="228600" y="1219200"/>
            <a:ext cx="86868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457200"/>
          </a:xfrm>
        </p:spPr>
        <p:txBody>
          <a:bodyPr/>
          <a:lstStyle/>
          <a:p>
            <a:r>
              <a:rPr lang="en-US" dirty="0" smtClean="0"/>
              <a:t>Atmospheric Windows</a:t>
            </a:r>
            <a:endParaRPr lang="en-US" dirty="0"/>
          </a:p>
        </p:txBody>
      </p:sp>
      <p:pic>
        <p:nvPicPr>
          <p:cNvPr id="25602" name="Picture 3" descr="As discussed in a previous chapter, our atmosphere only allows certain parts of the electromagnetic spectrum to make it to the ground - it absorbs all x-rays and gamma rays, for example.  If astronomers wish to observe objects or phenomena in these wavelengths, these observations must take place on observatories in Earth orbit, above the atmosphe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914400"/>
            <a:ext cx="6400800" cy="587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85800"/>
          </a:xfrm>
        </p:spPr>
        <p:txBody>
          <a:bodyPr/>
          <a:lstStyle/>
          <a:p>
            <a:pPr eaLnBrk="1" hangingPunct="1"/>
            <a:r>
              <a:rPr lang="en-US" altLang="en-US" dirty="0" smtClean="0"/>
              <a:t>Major Space Observatories</a:t>
            </a:r>
          </a:p>
        </p:txBody>
      </p:sp>
      <p:pic>
        <p:nvPicPr>
          <p:cNvPr id="26628" name="Picture 4" descr="There are a large number of orbiting observatories in use by astronomers.  One older one is the Hubble Space Telescope, which was recently retired.  It will be replaced by the Jabes Webb telescope.  The Chandra spacecraft makes observations in the x-ray part of the spectrum,  Spitzer in the infrared, and EUVE in the extreme ultravio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066800"/>
            <a:ext cx="65214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body" idx="1"/>
          </p:nvPr>
        </p:nvSpPr>
        <p:spPr>
          <a:xfrm>
            <a:off x="685800" y="6096000"/>
            <a:ext cx="7772400" cy="609600"/>
          </a:xfrm>
        </p:spPr>
        <p:txBody>
          <a:bodyPr/>
          <a:lstStyle/>
          <a:p>
            <a:pPr algn="ctr" eaLnBrk="1" hangingPunct="1"/>
            <a:r>
              <a:rPr lang="en-US" altLang="en-US" dirty="0" smtClean="0"/>
              <a:t>Why put them in space?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85800" y="304800"/>
            <a:ext cx="7772400" cy="914400"/>
          </a:xfrm>
        </p:spPr>
        <p:txBody>
          <a:bodyPr/>
          <a:lstStyle/>
          <a:p>
            <a:pPr eaLnBrk="1" hangingPunct="1"/>
            <a:r>
              <a:rPr lang="en-US" altLang="en-US" sz="3600" dirty="0" smtClean="0"/>
              <a:t>Space vs. Ground-Based  Observatories</a:t>
            </a:r>
          </a:p>
        </p:txBody>
      </p:sp>
      <p:sp>
        <p:nvSpPr>
          <p:cNvPr id="27652" name="Rectangle 3"/>
          <p:cNvSpPr>
            <a:spLocks noGrp="1" noChangeArrowheads="1"/>
          </p:cNvSpPr>
          <p:nvPr>
            <p:ph type="body" idx="1"/>
          </p:nvPr>
        </p:nvSpPr>
        <p:spPr>
          <a:xfrm>
            <a:off x="1752600" y="1295400"/>
            <a:ext cx="7010400" cy="5257800"/>
          </a:xfrm>
        </p:spPr>
        <p:txBody>
          <a:bodyPr/>
          <a:lstStyle/>
          <a:p>
            <a:pPr eaLnBrk="1" hangingPunct="1"/>
            <a:r>
              <a:rPr lang="en-US" altLang="en-US" dirty="0" smtClean="0"/>
              <a:t>Space-Based Advantages</a:t>
            </a:r>
          </a:p>
          <a:p>
            <a:pPr lvl="1" eaLnBrk="1" hangingPunct="1"/>
            <a:r>
              <a:rPr lang="en-US" altLang="en-US" dirty="0" smtClean="0"/>
              <a:t>Freedom from atmospheric blurring</a:t>
            </a:r>
          </a:p>
          <a:p>
            <a:pPr lvl="1" eaLnBrk="1" hangingPunct="1"/>
            <a:r>
              <a:rPr lang="en-US" altLang="en-US" dirty="0" smtClean="0"/>
              <a:t>Freedom of atmospheric absorption</a:t>
            </a:r>
          </a:p>
          <a:p>
            <a:pPr eaLnBrk="1" hangingPunct="1"/>
            <a:r>
              <a:rPr lang="en-US" altLang="en-US" dirty="0" smtClean="0"/>
              <a:t>Ground-Based Advantages</a:t>
            </a:r>
          </a:p>
          <a:p>
            <a:pPr lvl="1" eaLnBrk="1" hangingPunct="1"/>
            <a:r>
              <a:rPr lang="en-US" altLang="en-US" dirty="0" smtClean="0"/>
              <a:t>Larger collecting power</a:t>
            </a:r>
          </a:p>
          <a:p>
            <a:pPr lvl="1" eaLnBrk="1" hangingPunct="1"/>
            <a:r>
              <a:rPr lang="en-US" altLang="en-US" dirty="0" smtClean="0"/>
              <a:t>Equipment easily fixed</a:t>
            </a:r>
          </a:p>
          <a:p>
            <a:pPr eaLnBrk="1" hangingPunct="1"/>
            <a:r>
              <a:rPr lang="en-US" altLang="en-US" dirty="0" smtClean="0"/>
              <a:t>Ground-Based Considerations</a:t>
            </a:r>
          </a:p>
          <a:p>
            <a:pPr lvl="1" eaLnBrk="1" hangingPunct="1"/>
            <a:r>
              <a:rPr lang="en-US" altLang="en-US" dirty="0" smtClean="0"/>
              <a:t>Weather, humidity, and haze</a:t>
            </a:r>
          </a:p>
          <a:p>
            <a:pPr lvl="1" eaLnBrk="1" hangingPunct="1"/>
            <a:r>
              <a:rPr lang="en-US" altLang="en-US" dirty="0" smtClean="0"/>
              <a:t>Light pollution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5800" y="304800"/>
            <a:ext cx="7772400" cy="762000"/>
          </a:xfrm>
        </p:spPr>
        <p:txBody>
          <a:bodyPr/>
          <a:lstStyle/>
          <a:p>
            <a:pPr eaLnBrk="1" hangingPunct="1"/>
            <a:r>
              <a:rPr lang="en-US" altLang="en-US" dirty="0" smtClean="0"/>
              <a:t>Observatories</a:t>
            </a:r>
          </a:p>
        </p:txBody>
      </p:sp>
      <p:sp>
        <p:nvSpPr>
          <p:cNvPr id="28676" name="Rectangle 3"/>
          <p:cNvSpPr>
            <a:spLocks noGrp="1" noChangeArrowheads="1"/>
          </p:cNvSpPr>
          <p:nvPr>
            <p:ph type="body" idx="1"/>
          </p:nvPr>
        </p:nvSpPr>
        <p:spPr>
          <a:xfrm>
            <a:off x="304800" y="1447800"/>
            <a:ext cx="8610600" cy="5181600"/>
          </a:xfrm>
        </p:spPr>
        <p:txBody>
          <a:bodyPr/>
          <a:lstStyle/>
          <a:p>
            <a:pPr eaLnBrk="1" hangingPunct="1"/>
            <a:r>
              <a:rPr lang="en-US" altLang="en-US" sz="2800" dirty="0" smtClean="0"/>
              <a:t>The immense telescopes and their associated equipment require observatories to facilitate their use and protection from the elements</a:t>
            </a:r>
          </a:p>
          <a:p>
            <a:pPr eaLnBrk="1" hangingPunct="1"/>
            <a:r>
              <a:rPr lang="en-US" altLang="en-US" sz="2800" dirty="0" smtClean="0"/>
              <a:t>Thousands of observatories are scattered throughout the world and are on every continent including Antarctica</a:t>
            </a:r>
          </a:p>
          <a:p>
            <a:pPr eaLnBrk="1" hangingPunct="1"/>
            <a:r>
              <a:rPr lang="en-US" altLang="en-US" sz="2800" dirty="0" smtClean="0"/>
              <a:t>Some observatories:</a:t>
            </a:r>
          </a:p>
          <a:p>
            <a:pPr lvl="1" eaLnBrk="1" hangingPunct="1"/>
            <a:r>
              <a:rPr lang="en-US" altLang="en-US" sz="2400" dirty="0" smtClean="0"/>
              <a:t>Twin 10-meter Keck telescopes are largest in U.S.</a:t>
            </a:r>
          </a:p>
          <a:p>
            <a:pPr lvl="1" eaLnBrk="1" hangingPunct="1"/>
            <a:r>
              <a:rPr lang="en-US" altLang="en-US" sz="2400" dirty="0" smtClean="0"/>
              <a:t>The Hobby-Eberly Telescope uses 91 1-meter mirrors set in an 11-meter disk</a:t>
            </a:r>
          </a:p>
          <a:p>
            <a:pPr lvl="1" eaLnBrk="1" hangingPunct="1"/>
            <a:r>
              <a:rPr lang="en-US" altLang="en-US" sz="2400" dirty="0" smtClean="0"/>
              <a:t>Largest optical telescope, VLT (Very Large Telescope) in Chile, is an array of four 8-meter mirrors</a:t>
            </a:r>
          </a:p>
          <a:p>
            <a:pPr lvl="2" eaLnBrk="1" hangingPunct="1"/>
            <a:endParaRPr lang="en-US" altLang="en-US" sz="20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5800" y="304800"/>
            <a:ext cx="7772400" cy="762000"/>
          </a:xfrm>
        </p:spPr>
        <p:txBody>
          <a:bodyPr/>
          <a:lstStyle/>
          <a:p>
            <a:pPr eaLnBrk="1" hangingPunct="1"/>
            <a:r>
              <a:rPr lang="en-US" altLang="en-US" dirty="0" smtClean="0"/>
              <a:t>Going Observing</a:t>
            </a:r>
          </a:p>
        </p:txBody>
      </p:sp>
      <p:sp>
        <p:nvSpPr>
          <p:cNvPr id="29700" name="Rectangle 3"/>
          <p:cNvSpPr>
            <a:spLocks noGrp="1" noChangeArrowheads="1"/>
          </p:cNvSpPr>
          <p:nvPr>
            <p:ph type="body" idx="1"/>
          </p:nvPr>
        </p:nvSpPr>
        <p:spPr>
          <a:xfrm>
            <a:off x="304800" y="1676400"/>
            <a:ext cx="8534400" cy="4800600"/>
          </a:xfrm>
        </p:spPr>
        <p:txBody>
          <a:bodyPr/>
          <a:lstStyle/>
          <a:p>
            <a:pPr eaLnBrk="1" hangingPunct="1"/>
            <a:r>
              <a:rPr lang="en-US" altLang="en-US" sz="2800" dirty="0" smtClean="0"/>
              <a:t>To observe at a major observatory, an astronomer must:</a:t>
            </a:r>
          </a:p>
          <a:p>
            <a:pPr lvl="1" eaLnBrk="1" hangingPunct="1"/>
            <a:r>
              <a:rPr lang="en-US" altLang="en-US" sz="2400" dirty="0" smtClean="0"/>
              <a:t>Submit a proposal to a committee that allocates telescope time</a:t>
            </a:r>
          </a:p>
          <a:p>
            <a:pPr lvl="1" eaLnBrk="1" hangingPunct="1"/>
            <a:r>
              <a:rPr lang="en-US" altLang="en-US" sz="2400" dirty="0" smtClean="0"/>
              <a:t>If given observing time, assure all necessary equipment and materials will be available</a:t>
            </a:r>
          </a:p>
          <a:p>
            <a:pPr lvl="1" eaLnBrk="1" hangingPunct="1"/>
            <a:r>
              <a:rPr lang="en-US" altLang="en-US" sz="2400" dirty="0" smtClean="0"/>
              <a:t>Be prepared to observe at various hours of the day</a:t>
            </a:r>
          </a:p>
          <a:p>
            <a:pPr eaLnBrk="1" hangingPunct="1"/>
            <a:r>
              <a:rPr lang="en-US" altLang="en-US" sz="2800" dirty="0" smtClean="0"/>
              <a:t>Astronomers may also “observe” via the Internet</a:t>
            </a:r>
          </a:p>
          <a:p>
            <a:pPr lvl="1" eaLnBrk="1" hangingPunct="1"/>
            <a:r>
              <a:rPr lang="en-US" altLang="en-US" sz="2400" dirty="0" smtClean="0"/>
              <a:t>Large data archives now exist for investigations covering certain wavelengths sometimes for the entire sky</a:t>
            </a:r>
          </a:p>
          <a:p>
            <a:pPr lvl="1" eaLnBrk="1" hangingPunct="1"/>
            <a:r>
              <a:rPr lang="en-US" altLang="en-US" sz="2400" dirty="0" smtClean="0"/>
              <a:t>Archives help better prepare astronomers for onsite observations at an observatory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762000"/>
          </a:xfrm>
        </p:spPr>
        <p:txBody>
          <a:bodyPr/>
          <a:lstStyle/>
          <a:p>
            <a:pPr eaLnBrk="1" hangingPunct="1"/>
            <a:r>
              <a:rPr lang="en-US" altLang="en-US" dirty="0" smtClean="0"/>
              <a:t>Computers and Astronomy</a:t>
            </a:r>
          </a:p>
        </p:txBody>
      </p:sp>
      <p:sp>
        <p:nvSpPr>
          <p:cNvPr id="30723" name="Rectangle 3"/>
          <p:cNvSpPr>
            <a:spLocks noGrp="1" noChangeArrowheads="1"/>
          </p:cNvSpPr>
          <p:nvPr>
            <p:ph type="body" idx="1"/>
          </p:nvPr>
        </p:nvSpPr>
        <p:spPr>
          <a:xfrm>
            <a:off x="381000" y="1371600"/>
            <a:ext cx="8077200" cy="5257800"/>
          </a:xfrm>
        </p:spPr>
        <p:txBody>
          <a:bodyPr/>
          <a:lstStyle/>
          <a:p>
            <a:pPr eaLnBrk="1" hangingPunct="1"/>
            <a:r>
              <a:rPr lang="en-US" altLang="en-US" dirty="0" smtClean="0"/>
              <a:t>For many astronomers, operating a computer and being able to program are more important than knowing how to use a telescope</a:t>
            </a:r>
          </a:p>
          <a:p>
            <a:pPr eaLnBrk="1" hangingPunct="1"/>
            <a:r>
              <a:rPr lang="en-US" altLang="en-US" dirty="0" smtClean="0"/>
              <a:t>Computers accomplish several tasks:</a:t>
            </a:r>
          </a:p>
          <a:p>
            <a:pPr lvl="1" eaLnBrk="1" hangingPunct="1"/>
            <a:r>
              <a:rPr lang="en-US" altLang="en-US" dirty="0" smtClean="0"/>
              <a:t>Solve equations</a:t>
            </a:r>
          </a:p>
          <a:p>
            <a:pPr lvl="1" eaLnBrk="1" hangingPunct="1"/>
            <a:r>
              <a:rPr lang="en-US" altLang="en-US" dirty="0" smtClean="0"/>
              <a:t>Move telescopes and </a:t>
            </a:r>
          </a:p>
          <a:p>
            <a:pPr lvl="1" eaLnBrk="1" hangingPunct="1">
              <a:buFontTx/>
              <a:buNone/>
            </a:pPr>
            <a:r>
              <a:rPr lang="en-US" altLang="en-US" dirty="0" smtClean="0"/>
              <a:t>	feed information to detectors</a:t>
            </a:r>
          </a:p>
          <a:p>
            <a:pPr lvl="1" eaLnBrk="1" hangingPunct="1"/>
            <a:r>
              <a:rPr lang="en-US" altLang="en-US" dirty="0" smtClean="0"/>
              <a:t>Convert data into useful form</a:t>
            </a:r>
          </a:p>
          <a:p>
            <a:pPr lvl="1" eaLnBrk="1" hangingPunct="1"/>
            <a:r>
              <a:rPr lang="en-US" altLang="en-US" dirty="0" smtClean="0"/>
              <a:t>Networks for communication </a:t>
            </a:r>
          </a:p>
          <a:p>
            <a:pPr lvl="1" eaLnBrk="1" hangingPunct="1">
              <a:buFontTx/>
              <a:buNone/>
            </a:pPr>
            <a:r>
              <a:rPr lang="en-US" altLang="en-US" dirty="0" smtClean="0"/>
              <a:t>	and data exchange</a:t>
            </a:r>
          </a:p>
        </p:txBody>
      </p:sp>
      <p:pic>
        <p:nvPicPr>
          <p:cNvPr id="30724" name="Picture 4" descr="Long ago, astronomy was purely observational, and images were recorded as hand drawings in a notebook rather than images in a computer.  Today, computers are universal.  Having good programming skills are a must for modern astronomical observations and research projec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962400"/>
            <a:ext cx="3033713"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5800" y="304800"/>
            <a:ext cx="7772400" cy="914400"/>
          </a:xfrm>
        </p:spPr>
        <p:txBody>
          <a:bodyPr/>
          <a:lstStyle/>
          <a:p>
            <a:pPr eaLnBrk="1" hangingPunct="1"/>
            <a:r>
              <a:rPr lang="en-US" altLang="en-US" dirty="0" smtClean="0"/>
              <a:t>Scintillation</a:t>
            </a:r>
          </a:p>
        </p:txBody>
      </p:sp>
      <p:sp>
        <p:nvSpPr>
          <p:cNvPr id="31747" name="Rectangle 3"/>
          <p:cNvSpPr>
            <a:spLocks noGrp="1" noChangeArrowheads="1"/>
          </p:cNvSpPr>
          <p:nvPr>
            <p:ph type="body" idx="4294967295"/>
          </p:nvPr>
        </p:nvSpPr>
        <p:spPr>
          <a:xfrm>
            <a:off x="228600" y="1447800"/>
            <a:ext cx="3200400" cy="5105400"/>
          </a:xfrm>
        </p:spPr>
        <p:txBody>
          <a:bodyPr/>
          <a:lstStyle/>
          <a:p>
            <a:pPr eaLnBrk="1" hangingPunct="1">
              <a:lnSpc>
                <a:spcPct val="90000"/>
              </a:lnSpc>
            </a:pPr>
            <a:r>
              <a:rPr lang="en-US" altLang="en-US" sz="2800" dirty="0" smtClean="0"/>
              <a:t>Refraction is also responsible for </a:t>
            </a:r>
            <a:r>
              <a:rPr lang="en-US" altLang="en-US" sz="2800" i="1" dirty="0" smtClean="0"/>
              <a:t>seeing</a:t>
            </a:r>
          </a:p>
          <a:p>
            <a:pPr lvl="1" eaLnBrk="1" hangingPunct="1">
              <a:lnSpc>
                <a:spcPct val="90000"/>
              </a:lnSpc>
            </a:pPr>
            <a:r>
              <a:rPr lang="en-US" altLang="en-US" sz="2400" dirty="0" smtClean="0"/>
              <a:t>Twinkling of stars</a:t>
            </a:r>
          </a:p>
          <a:p>
            <a:pPr lvl="1" eaLnBrk="1" hangingPunct="1">
              <a:lnSpc>
                <a:spcPct val="90000"/>
              </a:lnSpc>
            </a:pPr>
            <a:r>
              <a:rPr lang="en-US" altLang="en-US" sz="2400" dirty="0" smtClean="0"/>
              <a:t>AKA</a:t>
            </a:r>
            <a:r>
              <a:rPr lang="en-US" altLang="en-US" sz="2400" i="1" dirty="0" smtClean="0"/>
              <a:t> </a:t>
            </a:r>
            <a:r>
              <a:rPr lang="en-US" altLang="en-US" sz="2400" b="1" i="1" dirty="0" smtClean="0"/>
              <a:t>Scintillation</a:t>
            </a:r>
          </a:p>
          <a:p>
            <a:pPr eaLnBrk="1" hangingPunct="1">
              <a:lnSpc>
                <a:spcPct val="90000"/>
              </a:lnSpc>
            </a:pPr>
            <a:r>
              <a:rPr lang="en-US" altLang="en-US" sz="2800" dirty="0" smtClean="0"/>
              <a:t>Temperature and density differences in pockets of air shift the image of the star</a:t>
            </a:r>
          </a:p>
          <a:p>
            <a:pPr eaLnBrk="1" hangingPunct="1">
              <a:lnSpc>
                <a:spcPct val="90000"/>
              </a:lnSpc>
            </a:pPr>
            <a:endParaRPr lang="en-US" altLang="en-US" sz="2800" i="1" dirty="0" smtClean="0"/>
          </a:p>
        </p:txBody>
      </p:sp>
      <p:pic>
        <p:nvPicPr>
          <p:cNvPr id="31748" name="Picture 4" descr="While twinkling stars may be pretty, the process that creates the twinkle is a big problem for ground-based observatories.  Scintillation (twinkling) is due to the light from a star passing through pockets of air at different temperatures.  The density of air depends on the temperature, and changes in density create changes in the refractive properties of air.  These cooler pockets of air steer thestarlight out of your line of sight.  Twink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600200"/>
            <a:ext cx="5305425"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762000"/>
          </a:xfrm>
        </p:spPr>
        <p:txBody>
          <a:bodyPr/>
          <a:lstStyle/>
          <a:p>
            <a:pPr eaLnBrk="1" hangingPunct="1"/>
            <a:r>
              <a:rPr lang="en-US" altLang="en-US" dirty="0" smtClean="0"/>
              <a:t>Atmospheric Blurring</a:t>
            </a:r>
          </a:p>
        </p:txBody>
      </p:sp>
      <p:sp>
        <p:nvSpPr>
          <p:cNvPr id="32771" name="Rectangle 3"/>
          <p:cNvSpPr>
            <a:spLocks noGrp="1" noChangeArrowheads="1"/>
          </p:cNvSpPr>
          <p:nvPr>
            <p:ph type="body" idx="1"/>
          </p:nvPr>
        </p:nvSpPr>
        <p:spPr>
          <a:xfrm>
            <a:off x="228600" y="1219200"/>
            <a:ext cx="4267200" cy="5334000"/>
          </a:xfrm>
        </p:spPr>
        <p:txBody>
          <a:bodyPr/>
          <a:lstStyle/>
          <a:p>
            <a:pPr lvl="1" eaLnBrk="1" hangingPunct="1">
              <a:lnSpc>
                <a:spcPct val="90000"/>
              </a:lnSpc>
            </a:pPr>
            <a:r>
              <a:rPr lang="en-US" altLang="en-US" sz="2400" dirty="0" smtClean="0"/>
              <a:t>The condition of the sky for viewing is referred to as  the </a:t>
            </a:r>
            <a:r>
              <a:rPr lang="en-US" altLang="en-US" sz="2400" b="1" i="1" dirty="0" smtClean="0"/>
              <a:t>seeing</a:t>
            </a:r>
          </a:p>
          <a:p>
            <a:pPr lvl="1" eaLnBrk="1" hangingPunct="1">
              <a:lnSpc>
                <a:spcPct val="90000"/>
              </a:lnSpc>
            </a:pPr>
            <a:r>
              <a:rPr lang="en-US" altLang="en-US" sz="2400" dirty="0" smtClean="0"/>
              <a:t>Distorted seeing can be improved by </a:t>
            </a:r>
            <a:r>
              <a:rPr lang="en-US" altLang="en-US" sz="2400" b="1" i="1" dirty="0" smtClean="0"/>
              <a:t>adaptive optics,</a:t>
            </a:r>
            <a:r>
              <a:rPr lang="en-US" altLang="en-US" sz="2400" dirty="0" smtClean="0"/>
              <a:t> which employs a powerful laser and correcting mirrors to offset scintillation</a:t>
            </a:r>
          </a:p>
          <a:p>
            <a:pPr lvl="1" eaLnBrk="1" hangingPunct="1">
              <a:lnSpc>
                <a:spcPct val="90000"/>
              </a:lnSpc>
            </a:pPr>
            <a:r>
              <a:rPr lang="en-US" altLang="en-US" sz="2400" dirty="0" smtClean="0"/>
              <a:t>Many telescopes are built in high-altitude, dry environments to reduce scintillation.</a:t>
            </a:r>
          </a:p>
        </p:txBody>
      </p:sp>
      <p:pic>
        <p:nvPicPr>
          <p:cNvPr id="32772" name="Picture 4" descr="One way of making observations from ground-based facilities involves the use of high-powered lasers.  These lasers create a &quot;guide star&quot; that provides feedback to an adaptive optical system.  In other words, if the guide star twinkles, the segmented mirror can correct the path of the light detec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0684" y="1981201"/>
            <a:ext cx="418136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762000"/>
          </a:xfrm>
        </p:spPr>
        <p:txBody>
          <a:bodyPr/>
          <a:lstStyle/>
          <a:p>
            <a:pPr eaLnBrk="1" hangingPunct="1"/>
            <a:r>
              <a:rPr lang="en-US" altLang="en-US" dirty="0" smtClean="0"/>
              <a:t>Light Pollution</a:t>
            </a:r>
          </a:p>
        </p:txBody>
      </p:sp>
      <p:pic>
        <p:nvPicPr>
          <p:cNvPr id="33795" name="Picture 4" descr="Bright lights in the big city make for poor astronomical obseervations!  Light from streetlamps, headlights, lighted signs, etc. can create washed out images of the brightest objects, and render dim objects undetectable.  Most modern observatories are put high on mountains to reduce scintillation and to avoid the effects of light pol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52525"/>
            <a:ext cx="66643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The Powers of a Telescope</a:t>
            </a:r>
          </a:p>
        </p:txBody>
      </p:sp>
      <p:sp>
        <p:nvSpPr>
          <p:cNvPr id="6147" name="Rectangle 3"/>
          <p:cNvSpPr>
            <a:spLocks noGrp="1" noChangeArrowheads="1"/>
          </p:cNvSpPr>
          <p:nvPr>
            <p:ph type="body" idx="1"/>
          </p:nvPr>
        </p:nvSpPr>
        <p:spPr>
          <a:xfrm>
            <a:off x="304800" y="1600200"/>
            <a:ext cx="4343400" cy="5029200"/>
          </a:xfrm>
        </p:spPr>
        <p:txBody>
          <a:bodyPr/>
          <a:lstStyle/>
          <a:p>
            <a:pPr eaLnBrk="1" hangingPunct="1"/>
            <a:r>
              <a:rPr lang="en-US" altLang="en-US" dirty="0" smtClean="0"/>
              <a:t>Collecting Power</a:t>
            </a:r>
          </a:p>
          <a:p>
            <a:pPr lvl="1" eaLnBrk="1" hangingPunct="1"/>
            <a:r>
              <a:rPr lang="en-US" altLang="en-US" dirty="0" smtClean="0"/>
              <a:t>Bigger telescope, more light collected!</a:t>
            </a:r>
          </a:p>
          <a:p>
            <a:pPr eaLnBrk="1" hangingPunct="1"/>
            <a:r>
              <a:rPr lang="en-US" altLang="en-US" dirty="0" smtClean="0"/>
              <a:t>Focusing Power</a:t>
            </a:r>
          </a:p>
          <a:p>
            <a:pPr lvl="1" eaLnBrk="1" hangingPunct="1"/>
            <a:r>
              <a:rPr lang="en-US" altLang="en-US" dirty="0" smtClean="0"/>
              <a:t>Use mirrors or lenses to bend the path of light rays to create images</a:t>
            </a:r>
          </a:p>
          <a:p>
            <a:pPr eaLnBrk="1" hangingPunct="1"/>
            <a:r>
              <a:rPr lang="en-US" altLang="en-US" dirty="0" smtClean="0"/>
              <a:t>Resolving Power</a:t>
            </a:r>
          </a:p>
          <a:p>
            <a:pPr lvl="1" eaLnBrk="1" hangingPunct="1"/>
            <a:r>
              <a:rPr lang="en-US" altLang="en-US" dirty="0" smtClean="0"/>
              <a:t>Picking out the details in an image	</a:t>
            </a:r>
          </a:p>
        </p:txBody>
      </p:sp>
      <p:pic>
        <p:nvPicPr>
          <p:cNvPr id="6148" name="Picture 4" descr="Galileo's telescope is dwarfed by modern instruments.  It has a small aperture, which severly limits its resolution and light-gathering capability.  Even so, Galileo was able to use his simple telescope to completely change the way we view the Universe around 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524000"/>
            <a:ext cx="3770313"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914400"/>
          </a:xfrm>
        </p:spPr>
        <p:txBody>
          <a:bodyPr/>
          <a:lstStyle/>
          <a:p>
            <a:pPr eaLnBrk="1" hangingPunct="1"/>
            <a:r>
              <a:rPr lang="en-US" altLang="en-US" dirty="0" smtClean="0"/>
              <a:t>Light Gathering Power</a:t>
            </a:r>
          </a:p>
        </p:txBody>
      </p:sp>
      <p:sp>
        <p:nvSpPr>
          <p:cNvPr id="7171" name="Rectangle 3"/>
          <p:cNvSpPr>
            <a:spLocks noGrp="1" noChangeArrowheads="1"/>
          </p:cNvSpPr>
          <p:nvPr>
            <p:ph type="body" sz="half" idx="1"/>
          </p:nvPr>
        </p:nvSpPr>
        <p:spPr>
          <a:xfrm>
            <a:off x="228600" y="1447800"/>
            <a:ext cx="3505200" cy="5029200"/>
          </a:xfrm>
        </p:spPr>
        <p:txBody>
          <a:bodyPr/>
          <a:lstStyle/>
          <a:p>
            <a:pPr eaLnBrk="1" hangingPunct="1"/>
            <a:r>
              <a:rPr lang="en-US" altLang="en-US" sz="2400" dirty="0" smtClean="0"/>
              <a:t>Light collected proportional to “collector” </a:t>
            </a:r>
            <a:r>
              <a:rPr lang="en-US" altLang="en-US" sz="2400" u="sng" dirty="0" smtClean="0"/>
              <a:t>area</a:t>
            </a:r>
            <a:endParaRPr lang="en-US" altLang="en-US" sz="2400" dirty="0" smtClean="0"/>
          </a:p>
          <a:p>
            <a:pPr lvl="1" eaLnBrk="1" hangingPunct="1"/>
            <a:r>
              <a:rPr lang="en-US" altLang="en-US" sz="2000" dirty="0" smtClean="0"/>
              <a:t>Pupil for the eye</a:t>
            </a:r>
          </a:p>
          <a:p>
            <a:pPr lvl="1" eaLnBrk="1" hangingPunct="1"/>
            <a:r>
              <a:rPr lang="en-US" altLang="en-US" sz="2000" dirty="0" smtClean="0"/>
              <a:t>Mirror or lens for a telescope</a:t>
            </a:r>
          </a:p>
          <a:p>
            <a:pPr eaLnBrk="1" hangingPunct="1"/>
            <a:r>
              <a:rPr lang="en-US" altLang="en-US" sz="2400" dirty="0" smtClean="0"/>
              <a:t>Telescope “funnels” light to our eyes for a brighter image</a:t>
            </a:r>
          </a:p>
          <a:p>
            <a:pPr eaLnBrk="1" hangingPunct="1"/>
            <a:r>
              <a:rPr lang="en-US" altLang="en-US" sz="2400" dirty="0" smtClean="0"/>
              <a:t>Small changes in “collector” radius give large change in number of photons caught</a:t>
            </a:r>
          </a:p>
        </p:txBody>
      </p:sp>
      <p:sp>
        <p:nvSpPr>
          <p:cNvPr id="7172" name="Rectangle 5"/>
          <p:cNvSpPr>
            <a:spLocks noGrp="1" noChangeArrowheads="1"/>
          </p:cNvSpPr>
          <p:nvPr>
            <p:ph type="body" sz="half" idx="2"/>
          </p:nvPr>
        </p:nvSpPr>
        <p:spPr>
          <a:xfrm>
            <a:off x="3886200" y="5410200"/>
            <a:ext cx="4953000" cy="1143000"/>
          </a:xfrm>
        </p:spPr>
        <p:txBody>
          <a:bodyPr/>
          <a:lstStyle/>
          <a:p>
            <a:pPr eaLnBrk="1" hangingPunct="1"/>
            <a:r>
              <a:rPr lang="en-US" altLang="en-US" dirty="0" smtClean="0"/>
              <a:t>Telescopes described by lens or mirror diameter</a:t>
            </a:r>
          </a:p>
        </p:txBody>
      </p:sp>
      <p:pic>
        <p:nvPicPr>
          <p:cNvPr id="7173" name="Picture 4" descr="Simply put, the larger the telescope aperture you have, the brighter the image you will be able to observe. Some of the larges amateur telescopes are called &quot;light buckets&quot; due to their large aperture and short 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025525"/>
            <a:ext cx="545147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Focusing Power</a:t>
            </a:r>
          </a:p>
        </p:txBody>
      </p:sp>
      <p:sp>
        <p:nvSpPr>
          <p:cNvPr id="8195" name="Rectangle 3"/>
          <p:cNvSpPr>
            <a:spLocks noGrp="1" noChangeArrowheads="1"/>
          </p:cNvSpPr>
          <p:nvPr>
            <p:ph type="body" idx="1"/>
          </p:nvPr>
        </p:nvSpPr>
        <p:spPr>
          <a:xfrm>
            <a:off x="304800" y="1676400"/>
            <a:ext cx="3657600" cy="4800600"/>
          </a:xfrm>
        </p:spPr>
        <p:txBody>
          <a:bodyPr/>
          <a:lstStyle/>
          <a:p>
            <a:pPr eaLnBrk="1" hangingPunct="1"/>
            <a:r>
              <a:rPr lang="en-US" altLang="en-US" sz="2800" dirty="0" smtClean="0"/>
              <a:t>Refraction</a:t>
            </a:r>
          </a:p>
          <a:p>
            <a:pPr lvl="1" eaLnBrk="1" hangingPunct="1"/>
            <a:r>
              <a:rPr lang="en-US" altLang="en-US" sz="2400" dirty="0" smtClean="0"/>
              <a:t>Light moving at an angle from one material to another will bend due to a process called </a:t>
            </a:r>
            <a:r>
              <a:rPr lang="en-US" altLang="en-US" sz="2400" b="1" i="1" dirty="0" smtClean="0"/>
              <a:t>refraction</a:t>
            </a:r>
          </a:p>
          <a:p>
            <a:pPr lvl="1" eaLnBrk="1" hangingPunct="1"/>
            <a:r>
              <a:rPr lang="en-US" altLang="en-US" sz="2400" dirty="0" smtClean="0"/>
              <a:t>Refraction occurs because the speed of light is different in different materials</a:t>
            </a:r>
          </a:p>
          <a:p>
            <a:pPr eaLnBrk="1" hangingPunct="1"/>
            <a:endParaRPr lang="en-US" altLang="en-US" sz="2800" dirty="0" smtClean="0"/>
          </a:p>
        </p:txBody>
      </p:sp>
      <p:pic>
        <p:nvPicPr>
          <p:cNvPr id="8196" name="Picture 4" descr="A lens is used to take the light collected by the telescope and focus it such that it can be imaged by the eye or other instrument.  Light slows as it enters the lens, and the lentil-like shape of the lens steers that light to a single point for imag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133600"/>
            <a:ext cx="47879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914400"/>
          </a:xfrm>
        </p:spPr>
        <p:txBody>
          <a:bodyPr/>
          <a:lstStyle/>
          <a:p>
            <a:pPr eaLnBrk="1" hangingPunct="1"/>
            <a:r>
              <a:rPr lang="en-US" altLang="en-US" dirty="0" smtClean="0"/>
              <a:t>Refraction</a:t>
            </a:r>
          </a:p>
        </p:txBody>
      </p:sp>
      <p:pic>
        <p:nvPicPr>
          <p:cNvPr id="9219" name="Picture 3" descr="As light enters glass, water, or any other medium, its speed slows.  Like a vehicle driving from a paved surface into sand, the slower speed results in a change of direction for the beam of light.  This bend is useful, as it is the underlying phenomena in len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1676400"/>
            <a:ext cx="9117012"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838200"/>
          </a:xfrm>
        </p:spPr>
        <p:txBody>
          <a:bodyPr/>
          <a:lstStyle/>
          <a:p>
            <a:pPr eaLnBrk="1" hangingPunct="1"/>
            <a:r>
              <a:rPr lang="en-US" altLang="en-US" dirty="0" smtClean="0"/>
              <a:t>Refracting Telescopes</a:t>
            </a:r>
          </a:p>
        </p:txBody>
      </p:sp>
      <p:sp>
        <p:nvSpPr>
          <p:cNvPr id="10243" name="Rectangle 3"/>
          <p:cNvSpPr>
            <a:spLocks noGrp="1" noChangeArrowheads="1"/>
          </p:cNvSpPr>
          <p:nvPr>
            <p:ph type="body" idx="1"/>
          </p:nvPr>
        </p:nvSpPr>
        <p:spPr>
          <a:xfrm>
            <a:off x="457200" y="1219200"/>
            <a:ext cx="3810000" cy="4495800"/>
          </a:xfrm>
        </p:spPr>
        <p:txBody>
          <a:bodyPr/>
          <a:lstStyle/>
          <a:p>
            <a:pPr eaLnBrk="1" hangingPunct="1"/>
            <a:r>
              <a:rPr lang="en-US" altLang="en-US" dirty="0" smtClean="0"/>
              <a:t>A lens employs refraction to bend light</a:t>
            </a:r>
          </a:p>
          <a:p>
            <a:pPr eaLnBrk="1" hangingPunct="1"/>
            <a:r>
              <a:rPr lang="en-US" altLang="en-US" dirty="0" smtClean="0"/>
              <a:t>Telescopes that employ lenses to collect and focus light are called </a:t>
            </a:r>
            <a:r>
              <a:rPr lang="en-US" altLang="en-US" b="1" i="1" dirty="0" smtClean="0"/>
              <a:t>refractors</a:t>
            </a:r>
          </a:p>
        </p:txBody>
      </p:sp>
      <p:pic>
        <p:nvPicPr>
          <p:cNvPr id="10244" name="Picture 6" descr="The largest refractor ever built was constructed for the University of Chicago in 1897. It has a lens that is one meter in diameter, and the telescope tube is over 63 feet long!  Astronomers still use this telescope for observations tod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363" y="1828800"/>
            <a:ext cx="48133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Disadvantages to Refractors</a:t>
            </a:r>
          </a:p>
        </p:txBody>
      </p:sp>
      <p:sp>
        <p:nvSpPr>
          <p:cNvPr id="12292" name="Rectangle 3"/>
          <p:cNvSpPr>
            <a:spLocks noGrp="1" noChangeArrowheads="1"/>
          </p:cNvSpPr>
          <p:nvPr>
            <p:ph type="body" idx="1"/>
          </p:nvPr>
        </p:nvSpPr>
        <p:spPr>
          <a:xfrm>
            <a:off x="1143000" y="1447800"/>
            <a:ext cx="7010400" cy="4800600"/>
          </a:xfrm>
        </p:spPr>
        <p:txBody>
          <a:bodyPr/>
          <a:lstStyle/>
          <a:p>
            <a:pPr eaLnBrk="1" hangingPunct="1">
              <a:lnSpc>
                <a:spcPct val="90000"/>
              </a:lnSpc>
            </a:pPr>
            <a:r>
              <a:rPr lang="en-US" altLang="en-US" dirty="0" smtClean="0"/>
              <a:t>Lenses have many disadvantages in large telescopes!</a:t>
            </a:r>
          </a:p>
          <a:p>
            <a:pPr lvl="1" eaLnBrk="1" hangingPunct="1">
              <a:lnSpc>
                <a:spcPct val="90000"/>
              </a:lnSpc>
            </a:pPr>
            <a:r>
              <a:rPr lang="en-US" altLang="en-US" dirty="0" smtClean="0"/>
              <a:t>Large lenses are extremely expensive to fabricate</a:t>
            </a:r>
          </a:p>
          <a:p>
            <a:pPr lvl="1" eaLnBrk="1" hangingPunct="1">
              <a:lnSpc>
                <a:spcPct val="90000"/>
              </a:lnSpc>
            </a:pPr>
            <a:r>
              <a:rPr lang="en-US" altLang="en-US" dirty="0" smtClean="0"/>
              <a:t>A large lens will sag in the center since it can only be supported on the edges</a:t>
            </a:r>
          </a:p>
          <a:p>
            <a:pPr lvl="1" eaLnBrk="1" hangingPunct="1">
              <a:lnSpc>
                <a:spcPct val="90000"/>
              </a:lnSpc>
            </a:pPr>
            <a:r>
              <a:rPr lang="en-US" altLang="en-US" dirty="0" smtClean="0"/>
              <a:t>Dispersion causes images to have colored fringes</a:t>
            </a:r>
          </a:p>
          <a:p>
            <a:pPr lvl="1" eaLnBrk="1" hangingPunct="1">
              <a:lnSpc>
                <a:spcPct val="90000"/>
              </a:lnSpc>
            </a:pPr>
            <a:r>
              <a:rPr lang="en-US" altLang="en-US" dirty="0" smtClean="0"/>
              <a:t>Many lens materials absorb short-wavelength light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85800" y="228600"/>
            <a:ext cx="7772400" cy="762000"/>
          </a:xfrm>
        </p:spPr>
        <p:txBody>
          <a:bodyPr/>
          <a:lstStyle/>
          <a:p>
            <a:pPr eaLnBrk="1" hangingPunct="1"/>
            <a:r>
              <a:rPr lang="en-US" altLang="en-US" dirty="0" smtClean="0"/>
              <a:t>Reflecting Telescopes</a:t>
            </a:r>
          </a:p>
        </p:txBody>
      </p:sp>
      <p:sp>
        <p:nvSpPr>
          <p:cNvPr id="13316" name="Rectangle 3"/>
          <p:cNvSpPr>
            <a:spLocks noGrp="1" noChangeArrowheads="1"/>
          </p:cNvSpPr>
          <p:nvPr>
            <p:ph type="body" idx="1"/>
          </p:nvPr>
        </p:nvSpPr>
        <p:spPr>
          <a:xfrm>
            <a:off x="4419600" y="1524000"/>
            <a:ext cx="4495800" cy="5105400"/>
          </a:xfrm>
        </p:spPr>
        <p:txBody>
          <a:bodyPr/>
          <a:lstStyle/>
          <a:p>
            <a:pPr eaLnBrk="1" hangingPunct="1">
              <a:lnSpc>
                <a:spcPct val="90000"/>
              </a:lnSpc>
            </a:pPr>
            <a:r>
              <a:rPr lang="en-US" altLang="en-US" dirty="0" smtClean="0"/>
              <a:t>Reflectors</a:t>
            </a:r>
          </a:p>
          <a:p>
            <a:pPr lvl="1" eaLnBrk="1" hangingPunct="1">
              <a:lnSpc>
                <a:spcPct val="90000"/>
              </a:lnSpc>
            </a:pPr>
            <a:r>
              <a:rPr lang="en-US" altLang="en-US" dirty="0" smtClean="0"/>
              <a:t>Used almost exclusively by astronomers today</a:t>
            </a:r>
          </a:p>
          <a:p>
            <a:pPr lvl="1" eaLnBrk="1" hangingPunct="1">
              <a:lnSpc>
                <a:spcPct val="90000"/>
              </a:lnSpc>
            </a:pPr>
            <a:r>
              <a:rPr lang="en-US" altLang="en-US" dirty="0" smtClean="0"/>
              <a:t>Twin Keck telescopes, located on the 14,000 foot volcanic peak Mauna Kea in Hawaii, have 10-meter collector mirrors!</a:t>
            </a:r>
          </a:p>
          <a:p>
            <a:pPr lvl="1" eaLnBrk="1" hangingPunct="1">
              <a:lnSpc>
                <a:spcPct val="90000"/>
              </a:lnSpc>
            </a:pPr>
            <a:r>
              <a:rPr lang="en-US" altLang="en-US" dirty="0" smtClean="0"/>
              <a:t>Light is focused in front of the mirror</a:t>
            </a:r>
          </a:p>
        </p:txBody>
      </p:sp>
      <p:pic>
        <p:nvPicPr>
          <p:cNvPr id="13314" name="Picture 4" descr="Most modern research-grade telescopes are reflectors, using curved mirrors to focus the collected light into detectors.  The Keck telescope on the summit of Mauna Kea in Hawaii has a mirror that is ten meters acro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410210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SECTOMILLISECCONVERTED" val="1"/>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5&amp;quot;&quot;/&gt;&lt;property id=&quot;20307&quot; value=&quot;256&quot;/&gt;&lt;/object&gt;&lt;object type=&quot;3&quot; unique_id=&quot;10005&quot;&gt;&lt;property id=&quot;20148&quot; value=&quot;5&quot;/&gt;&lt;property id=&quot;20300&quot; value=&quot;Slide 2 - &amp;quot;Tools of the Trade: Telescopes&amp;quot;&quot;/&gt;&lt;property id=&quot;20307&quot; value=&quot;257&quot;/&gt;&lt;/object&gt;&lt;object type=&quot;3&quot; unique_id=&quot;10006&quot;&gt;&lt;property id=&quot;20148&quot; value=&quot;5&quot;/&gt;&lt;property id=&quot;20300&quot; value=&quot;Slide 3 - &amp;quot;The Powers of a Telescope&amp;quot;&quot;/&gt;&lt;property id=&quot;20307&quot; value=&quot;258&quot;/&gt;&lt;/object&gt;&lt;object type=&quot;3&quot; unique_id=&quot;10007&quot;&gt;&lt;property id=&quot;20148&quot; value=&quot;5&quot;/&gt;&lt;property id=&quot;20300&quot; value=&quot;Slide 4 - &amp;quot;Light Gathering Power&amp;quot;&quot;/&gt;&lt;property id=&quot;20307&quot; value=&quot;259&quot;/&gt;&lt;/object&gt;&lt;object type=&quot;3&quot; unique_id=&quot;10008&quot;&gt;&lt;property id=&quot;20148&quot; value=&quot;5&quot;/&gt;&lt;property id=&quot;20300&quot; value=&quot;Slide 5 - &amp;quot;Focusing Power&amp;quot;&quot;/&gt;&lt;property id=&quot;20307&quot; value=&quot;260&quot;/&gt;&lt;/object&gt;&lt;object type=&quot;3&quot; unique_id=&quot;10009&quot;&gt;&lt;property id=&quot;20148&quot; value=&quot;5&quot;/&gt;&lt;property id=&quot;20300&quot; value=&quot;Slide 6 - &amp;quot;Refraction&amp;quot;&quot;/&gt;&lt;property id=&quot;20307&quot; value=&quot;261&quot;/&gt;&lt;/object&gt;&lt;object type=&quot;3&quot; unique_id=&quot;10012&quot;&gt;&lt;property id=&quot;20148&quot; value=&quot;5&quot;/&gt;&lt;property id=&quot;20300&quot; value=&quot;Slide 7 - &amp;quot;Refracting Telescopes&amp;quot;&quot;/&gt;&lt;property id=&quot;20307&quot; value=&quot;264&quot;/&gt;&lt;/object&gt;&lt;object type=&quot;3&quot; unique_id=&quot;10013&quot;&gt;&lt;property id=&quot;20148&quot; value=&quot;5&quot;/&gt;&lt;property id=&quot;20300&quot; value=&quot;Slide 8 - &amp;quot;Disadvantages to Refractors&amp;quot;&quot;/&gt;&lt;property id=&quot;20307&quot; value=&quot;265&quot;/&gt;&lt;/object&gt;&lt;object type=&quot;3&quot; unique_id=&quot;10014&quot;&gt;&lt;property id=&quot;20148&quot; value=&quot;5&quot;/&gt;&lt;property id=&quot;20300&quot; value=&quot;Slide 9 - &amp;quot;Reflecting Telescopes&amp;quot;&quot;/&gt;&lt;property id=&quot;20307&quot; value=&quot;266&quot;/&gt;&lt;/object&gt;&lt;object type=&quot;3&quot; unique_id=&quot;10015&quot;&gt;&lt;property id=&quot;20148&quot; value=&quot;5&quot;/&gt;&lt;property id=&quot;20300&quot; value=&quot;Slide 10 - &amp;quot;Mirrors in Reflectors&amp;quot;&quot;/&gt;&lt;property id=&quot;20307&quot; value=&quot;267&quot;/&gt;&lt;/object&gt;&lt;object type=&quot;3&quot; unique_id=&quot;10016&quot;&gt;&lt;property id=&quot;20148&quot; value=&quot;5&quot;/&gt;&lt;property id=&quot;20300&quot; value=&quot;Slide 11 - &amp;quot;Styles of Reflectors&amp;quot;&quot;/&gt;&lt;property id=&quot;20307&quot; value=&quot;268&quot;/&gt;&lt;/object&gt;&lt;object type=&quot;3&quot; unique_id=&quot;10017&quot;&gt;&lt;property id=&quot;20148&quot; value=&quot;5&quot;/&gt;&lt;property id=&quot;20300&quot; value=&quot;Slide 12 - &amp;quot;Resolving Power&amp;quot;&quot;/&gt;&lt;property id=&quot;20307&quot; value=&quot;269&quot;/&gt;&lt;/object&gt;&lt;object type=&quot;3&quot; unique_id=&quot;10018&quot;&gt;&lt;property id=&quot;20148&quot; value=&quot;5&quot;/&gt;&lt;property id=&quot;20300&quot; value=&quot;Slide 13 - &amp;quot;Resolving Power and Aperture&amp;quot;&quot;/&gt;&lt;property id=&quot;20307&quot; value=&quot;270&quot;/&gt;&lt;/object&gt;&lt;object type=&quot;3&quot; unique_id=&quot;10019&quot;&gt;&lt;property id=&quot;20148&quot; value=&quot;5&quot;/&gt;&lt;property id=&quot;20300&quot; value=&quot;Slide 14 - &amp;quot;Increasing Resolving Power: Interferometers&amp;quot;&quot;/&gt;&lt;property id=&quot;20307&quot; value=&quot;271&quot;/&gt;&lt;/object&gt;&lt;object type=&quot;3&quot; unique_id=&quot;10020&quot;&gt;&lt;property id=&quot;20148&quot; value=&quot;5&quot;/&gt;&lt;property id=&quot;20300&quot; value=&quot;Slide 15 - &amp;quot;Interferometers&amp;quot;&quot;/&gt;&lt;property id=&quot;20307&quot; value=&quot;272&quot;/&gt;&lt;/object&gt;&lt;object type=&quot;3&quot; unique_id=&quot;10021&quot;&gt;&lt;property id=&quot;20148&quot; value=&quot;5&quot;/&gt;&lt;property id=&quot;20300&quot; value=&quot;Slide 16 - &amp;quot;Detecting the Light&amp;quot;&quot;/&gt;&lt;property id=&quot;20307&quot; value=&quot;275&quot;/&gt;&lt;/object&gt;&lt;object type=&quot;3&quot; unique_id=&quot;10022&quot;&gt;&lt;property id=&quot;20148&quot; value=&quot;5&quot;/&gt;&lt;property id=&quot;20300&quot; value=&quot;Slide 18 - &amp;quot;Nonvisible Wavelengths&amp;quot;&quot;/&gt;&lt;property id=&quot;20307&quot; value=&quot;276&quot;/&gt;&lt;/object&gt;&lt;object type=&quot;3&quot; unique_id=&quot;10023&quot;&gt;&lt;property id=&quot;20148&quot; value=&quot;5&quot;/&gt;&lt;property id=&quot;20300&quot; value=&quot;Slide 19 - &amp;quot;Radio Observatories&amp;quot;&quot;/&gt;&lt;property id=&quot;20307&quot; value=&quot;277&quot;/&gt;&lt;/object&gt;&lt;object type=&quot;3&quot; unique_id=&quot;10024&quot;&gt;&lt;property id=&quot;20148&quot; value=&quot;5&quot;/&gt;&lt;property id=&quot;20300&quot; value=&quot;Slide 20 - &amp;quot;Radio Observations&amp;quot;&quot;/&gt;&lt;property id=&quot;20307&quot; value=&quot;278&quot;/&gt;&lt;/object&gt;&lt;object type=&quot;3&quot; unique_id=&quot;10026&quot;&gt;&lt;property id=&quot;20148&quot; value=&quot;5&quot;/&gt;&lt;property id=&quot;20300&quot; value=&quot;Slide 21 - &amp;quot;Atmospheric Windows&amp;quot;&quot;/&gt;&lt;property id=&quot;20307&quot; value=&quot;288&quot;/&gt;&lt;/object&gt;&lt;object type=&quot;3&quot; unique_id=&quot;10027&quot;&gt;&lt;property id=&quot;20148&quot; value=&quot;5&quot;/&gt;&lt;property id=&quot;20300&quot; value=&quot;Slide 22 - &amp;quot;Major Space Observatories&amp;quot;&quot;/&gt;&lt;property id=&quot;20307&quot; value=&quot;282&quot;/&gt;&lt;/object&gt;&lt;object type=&quot;3&quot; unique_id=&quot;10028&quot;&gt;&lt;property id=&quot;20148&quot; value=&quot;5&quot;/&gt;&lt;property id=&quot;20300&quot; value=&quot;Slide 28 - &amp;quot;Atmospheric Blurring&amp;quot;&quot;/&gt;&lt;property id=&quot;20307&quot; value=&quot;283&quot;/&gt;&lt;/object&gt;&lt;object type=&quot;3&quot; unique_id=&quot;10029&quot;&gt;&lt;property id=&quot;20148&quot; value=&quot;5&quot;/&gt;&lt;property id=&quot;20300&quot; value=&quot;Slide 29 - &amp;quot;Light Pollution&amp;quot;&quot;/&gt;&lt;property id=&quot;20307&quot; value=&quot;284&quot;/&gt;&lt;/object&gt;&lt;object type=&quot;3&quot; unique_id=&quot;10030&quot;&gt;&lt;property id=&quot;20148&quot; value=&quot;5&quot;/&gt;&lt;property id=&quot;20300&quot; value=&quot;Slide 24 - &amp;quot;Observatories&amp;quot;&quot;/&gt;&lt;property id=&quot;20307&quot; value=&quot;273&quot;/&gt;&lt;/object&gt;&lt;object type=&quot;3&quot; unique_id=&quot;10031&quot;&gt;&lt;property id=&quot;20148&quot; value=&quot;5&quot;/&gt;&lt;property id=&quot;20300&quot; value=&quot;Slide 23 - &amp;quot;Space vs. Ground-Based  Observatories&amp;quot;&quot;/&gt;&lt;property id=&quot;20307&quot; value=&quot;285&quot;/&gt;&lt;/object&gt;&lt;object type=&quot;3&quot; unique_id=&quot;10032&quot;&gt;&lt;property id=&quot;20148&quot; value=&quot;5&quot;/&gt;&lt;property id=&quot;20300&quot; value=&quot;Slide 25 - &amp;quot;Going Observing&amp;quot;&quot;/&gt;&lt;property id=&quot;20307&quot; value=&quot;286&quot;/&gt;&lt;/object&gt;&lt;object type=&quot;3&quot; unique_id=&quot;10033&quot;&gt;&lt;property id=&quot;20148&quot; value=&quot;5&quot;/&gt;&lt;property id=&quot;20300&quot; value=&quot;Slide 26 - &amp;quot;Computers and Astronomy&amp;quot;&quot;/&gt;&lt;property id=&quot;20307&quot; value=&quot;287&quot;/&gt;&lt;/object&gt;&lt;object type=&quot;3&quot; unique_id=&quot;11041&quot;&gt;&lt;property id=&quot;20148&quot; value=&quot;5&quot;/&gt;&lt;property id=&quot;20300&quot; value=&quot;Slide 17 - &amp;quot;Charge-Coupled Devices (CCDs)&amp;quot;&quot;/&gt;&lt;property id=&quot;20307&quot; value=&quot;290&quot;/&gt;&lt;/object&gt;&lt;object type=&quot;3&quot; unique_id=&quot;11042&quot;&gt;&lt;property id=&quot;20148&quot; value=&quot;5&quot;/&gt;&lt;property id=&quot;20300&quot; value=&quot;Slide 27 - &amp;quot;Scintillation&amp;quot;&quot;/&gt;&lt;property id=&quot;20307&quot; value=&quot;289&quot;/&gt;&lt;/object&gt;&lt;/object&gt;&lt;/object&gt;&lt;/database&gt;"/>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1037</Words>
  <Application>Microsoft Office PowerPoint</Application>
  <PresentationFormat>On-screen Show (4:3)</PresentationFormat>
  <Paragraphs>135</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Symbol</vt:lpstr>
      <vt:lpstr>Times New Roman</vt:lpstr>
      <vt:lpstr>ヒラギノ角ゴ Pro W3</vt:lpstr>
      <vt:lpstr>Default Design</vt:lpstr>
      <vt:lpstr>Chapter 5</vt:lpstr>
      <vt:lpstr>Tools of the Trade: Telescopes</vt:lpstr>
      <vt:lpstr>The Powers of a Telescope</vt:lpstr>
      <vt:lpstr>Light Gathering Power</vt:lpstr>
      <vt:lpstr>Focusing Power</vt:lpstr>
      <vt:lpstr>Refraction</vt:lpstr>
      <vt:lpstr>Refracting Telescopes</vt:lpstr>
      <vt:lpstr>Disadvantages to Refractors</vt:lpstr>
      <vt:lpstr>Reflecting Telescopes</vt:lpstr>
      <vt:lpstr>Mirrors in Reflectors</vt:lpstr>
      <vt:lpstr>Styles of Reflectors</vt:lpstr>
      <vt:lpstr>Resolving Power</vt:lpstr>
      <vt:lpstr>Resolving Power and Aperture</vt:lpstr>
      <vt:lpstr>Increasing Resolving Power: Interferometers</vt:lpstr>
      <vt:lpstr>Interferometers</vt:lpstr>
      <vt:lpstr>Detecting the Light</vt:lpstr>
      <vt:lpstr>Charge-Coupled Devices (CCDs)</vt:lpstr>
      <vt:lpstr>Nonvisible Wavelengths</vt:lpstr>
      <vt:lpstr>Radio Observatories</vt:lpstr>
      <vt:lpstr>Radio Observations</vt:lpstr>
      <vt:lpstr>Atmospheric Windows</vt:lpstr>
      <vt:lpstr>Major Space Observatories</vt:lpstr>
      <vt:lpstr>Space vs. Ground-Based  Observatories</vt:lpstr>
      <vt:lpstr>Observatories</vt:lpstr>
      <vt:lpstr>Going Observing</vt:lpstr>
      <vt:lpstr>Computers and Astronomy</vt:lpstr>
      <vt:lpstr>Scintillation</vt:lpstr>
      <vt:lpstr>Atmospheric Blurring</vt:lpstr>
      <vt:lpstr>Light Pollution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Patrick</dc:creator>
  <cp:lastModifiedBy>Donna Meeks</cp:lastModifiedBy>
  <cp:revision>66</cp:revision>
  <dcterms:created xsi:type="dcterms:W3CDTF">2007-05-15T00:19:36Z</dcterms:created>
  <dcterms:modified xsi:type="dcterms:W3CDTF">2019-02-24T21:29:13Z</dcterms:modified>
</cp:coreProperties>
</file>