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9" r:id="rId19"/>
    <p:sldId id="296" r:id="rId20"/>
    <p:sldId id="297" r:id="rId21"/>
    <p:sldId id="298" r:id="rId22"/>
    <p:sldId id="273" r:id="rId23"/>
    <p:sldId id="274" r:id="rId24"/>
    <p:sldId id="275" r:id="rId25"/>
    <p:sldId id="276" r:id="rId26"/>
    <p:sldId id="278" r:id="rId27"/>
    <p:sldId id="277" r:id="rId28"/>
    <p:sldId id="279" r:id="rId29"/>
    <p:sldId id="280" r:id="rId30"/>
    <p:sldId id="281" r:id="rId31"/>
    <p:sldId id="283" r:id="rId32"/>
    <p:sldId id="282" r:id="rId33"/>
    <p:sldId id="284" r:id="rId34"/>
    <p:sldId id="285" r:id="rId35"/>
    <p:sldId id="286" r:id="rId36"/>
    <p:sldId id="287" r:id="rId37"/>
    <p:sldId id="289" r:id="rId38"/>
    <p:sldId id="288" r:id="rId39"/>
    <p:sldId id="290" r:id="rId40"/>
    <p:sldId id="294" r:id="rId41"/>
    <p:sldId id="295" r:id="rId42"/>
    <p:sldId id="291" r:id="rId43"/>
    <p:sldId id="292" r:id="rId44"/>
    <p:sldId id="293" r:id="rId45"/>
  </p:sldIdLst>
  <p:sldSz cx="9144000" cy="6858000" type="screen4x3"/>
  <p:notesSz cx="6858000" cy="9144000"/>
  <p:custDataLst>
    <p:tags r:id="rId47"/>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2534" autoAdjust="0"/>
  </p:normalViewPr>
  <p:slideViewPr>
    <p:cSldViewPr>
      <p:cViewPr varScale="1">
        <p:scale>
          <a:sx n="69" d="100"/>
          <a:sy n="69" d="100"/>
        </p:scale>
        <p:origin x="1200" y="4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31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dirty="0"/>
          </a:p>
        </p:txBody>
      </p:sp>
      <p:sp>
        <p:nvSpPr>
          <p:cNvPr id="5120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dirty="0"/>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120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dirty="0"/>
          </a:p>
        </p:txBody>
      </p:sp>
      <p:sp>
        <p:nvSpPr>
          <p:cNvPr id="5120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0EF39DB-CF4B-4AF3-9624-D5B8134E8080}" type="slidenum">
              <a:rPr lang="en-US" altLang="en-US"/>
              <a:pPr>
                <a:defRPr/>
              </a:pPr>
              <a:t>‹#›</a:t>
            </a:fld>
            <a:endParaRPr lang="en-US" altLang="en-US" dirty="0"/>
          </a:p>
        </p:txBody>
      </p:sp>
    </p:spTree>
    <p:extLst>
      <p:ext uri="{BB962C8B-B14F-4D97-AF65-F5344CB8AC3E}">
        <p14:creationId xmlns:p14="http://schemas.microsoft.com/office/powerpoint/2010/main" val="27706409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Times New Roman" panose="02020603050405020304" pitchFamily="18" charset="0"/>
              </a:defRPr>
            </a:lvl1pPr>
            <a:lvl2pPr marL="742950" indent="-285750">
              <a:spcBef>
                <a:spcPct val="30000"/>
              </a:spcBef>
              <a:defRPr sz="1200">
                <a:solidFill>
                  <a:schemeClr val="tx1"/>
                </a:solidFill>
                <a:latin typeface="Times New Roman" panose="02020603050405020304" pitchFamily="18" charset="0"/>
              </a:defRPr>
            </a:lvl2pPr>
            <a:lvl3pPr marL="1143000" indent="-228600">
              <a:spcBef>
                <a:spcPct val="30000"/>
              </a:spcBef>
              <a:defRPr sz="1200">
                <a:solidFill>
                  <a:schemeClr val="tx1"/>
                </a:solidFill>
                <a:latin typeface="Times New Roman" panose="02020603050405020304" pitchFamily="18" charset="0"/>
              </a:defRPr>
            </a:lvl3pPr>
            <a:lvl4pPr marL="1600200" indent="-228600">
              <a:spcBef>
                <a:spcPct val="30000"/>
              </a:spcBef>
              <a:defRPr sz="1200">
                <a:solidFill>
                  <a:schemeClr val="tx1"/>
                </a:solidFill>
                <a:latin typeface="Times New Roman" panose="02020603050405020304" pitchFamily="18" charset="0"/>
              </a:defRPr>
            </a:lvl4pPr>
            <a:lvl5pPr marL="2057400" indent="-228600">
              <a:spcBef>
                <a:spcPct val="30000"/>
              </a:spcBef>
              <a:defRPr sz="1200">
                <a:solidFill>
                  <a:schemeClr val="tx1"/>
                </a:solidFill>
                <a:latin typeface="Times New Roman" panose="02020603050405020304" pitchFamily="18" charset="0"/>
              </a:defRPr>
            </a:lvl5pPr>
            <a:lvl6pPr marL="2514600" indent="-228600"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5B11CD3B-E305-4851-8F85-CEEEBCB78C4D}" type="slidenum">
              <a:rPr lang="en-US" altLang="en-US"/>
              <a:pPr>
                <a:spcBef>
                  <a:spcPct val="0"/>
                </a:spcBef>
              </a:pPr>
              <a:t>1</a:t>
            </a:fld>
            <a:endParaRPr lang="en-US" altLang="en-US" dirty="0"/>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smtClean="0"/>
          </a:p>
        </p:txBody>
      </p:sp>
    </p:spTree>
    <p:extLst>
      <p:ext uri="{BB962C8B-B14F-4D97-AF65-F5344CB8AC3E}">
        <p14:creationId xmlns:p14="http://schemas.microsoft.com/office/powerpoint/2010/main" val="35416967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F6B75DAE-3935-47C0-BC3F-86396D2B5503}" type="slidenum">
              <a:rPr lang="en-US" altLang="en-US"/>
              <a:pPr>
                <a:defRPr/>
              </a:pPr>
              <a:t>‹#›</a:t>
            </a:fld>
            <a:endParaRPr lang="en-US" altLang="en-US" dirty="0"/>
          </a:p>
        </p:txBody>
      </p:sp>
    </p:spTree>
    <p:extLst>
      <p:ext uri="{BB962C8B-B14F-4D97-AF65-F5344CB8AC3E}">
        <p14:creationId xmlns:p14="http://schemas.microsoft.com/office/powerpoint/2010/main" val="2345599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9654617E-D350-4EF2-98A3-B0685B50AAF0}" type="slidenum">
              <a:rPr lang="en-US" altLang="en-US"/>
              <a:pPr>
                <a:defRPr/>
              </a:pPr>
              <a:t>‹#›</a:t>
            </a:fld>
            <a:endParaRPr lang="en-US" altLang="en-US" dirty="0"/>
          </a:p>
        </p:txBody>
      </p:sp>
    </p:spTree>
    <p:extLst>
      <p:ext uri="{BB962C8B-B14F-4D97-AF65-F5344CB8AC3E}">
        <p14:creationId xmlns:p14="http://schemas.microsoft.com/office/powerpoint/2010/main" val="4013501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A10EB4E-79DB-4538-80F4-7ECD1B1A1A7D}" type="slidenum">
              <a:rPr lang="en-US" altLang="en-US"/>
              <a:pPr>
                <a:defRPr/>
              </a:pPr>
              <a:t>‹#›</a:t>
            </a:fld>
            <a:endParaRPr lang="en-US" altLang="en-US" dirty="0"/>
          </a:p>
        </p:txBody>
      </p:sp>
    </p:spTree>
    <p:extLst>
      <p:ext uri="{BB962C8B-B14F-4D97-AF65-F5344CB8AC3E}">
        <p14:creationId xmlns:p14="http://schemas.microsoft.com/office/powerpoint/2010/main" val="3488348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3EB2D0E-7DA6-4B9D-A26F-EF9ABB7932C5}" type="slidenum">
              <a:rPr lang="en-US" altLang="en-US"/>
              <a:pPr>
                <a:defRPr/>
              </a:pPr>
              <a:t>‹#›</a:t>
            </a:fld>
            <a:endParaRPr lang="en-US" altLang="en-US" dirty="0"/>
          </a:p>
        </p:txBody>
      </p:sp>
    </p:spTree>
    <p:extLst>
      <p:ext uri="{BB962C8B-B14F-4D97-AF65-F5344CB8AC3E}">
        <p14:creationId xmlns:p14="http://schemas.microsoft.com/office/powerpoint/2010/main" val="133251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00F0DF35-ED0D-444D-8BFE-2CB100ED88D2}" type="slidenum">
              <a:rPr lang="en-US" altLang="en-US"/>
              <a:pPr>
                <a:defRPr/>
              </a:pPr>
              <a:t>‹#›</a:t>
            </a:fld>
            <a:endParaRPr lang="en-US" altLang="en-US" dirty="0"/>
          </a:p>
        </p:txBody>
      </p:sp>
    </p:spTree>
    <p:extLst>
      <p:ext uri="{BB962C8B-B14F-4D97-AF65-F5344CB8AC3E}">
        <p14:creationId xmlns:p14="http://schemas.microsoft.com/office/powerpoint/2010/main" val="19027810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8BBAD14F-391F-4D3B-9060-7F470485B1C4}" type="slidenum">
              <a:rPr lang="en-US" altLang="en-US"/>
              <a:pPr>
                <a:defRPr/>
              </a:pPr>
              <a:t>‹#›</a:t>
            </a:fld>
            <a:endParaRPr lang="en-US" altLang="en-US" dirty="0"/>
          </a:p>
        </p:txBody>
      </p:sp>
    </p:spTree>
    <p:extLst>
      <p:ext uri="{BB962C8B-B14F-4D97-AF65-F5344CB8AC3E}">
        <p14:creationId xmlns:p14="http://schemas.microsoft.com/office/powerpoint/2010/main" val="21940765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A364335D-98DD-4B3D-AD00-BE8A48A1ADA2}" type="slidenum">
              <a:rPr lang="en-US" altLang="en-US"/>
              <a:pPr>
                <a:defRPr/>
              </a:pPr>
              <a:t>‹#›</a:t>
            </a:fld>
            <a:endParaRPr lang="en-US" altLang="en-US" dirty="0"/>
          </a:p>
        </p:txBody>
      </p:sp>
    </p:spTree>
    <p:extLst>
      <p:ext uri="{BB962C8B-B14F-4D97-AF65-F5344CB8AC3E}">
        <p14:creationId xmlns:p14="http://schemas.microsoft.com/office/powerpoint/2010/main" val="2032276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CCD4A554-9331-46D4-A559-CBEC5EC33E73}" type="slidenum">
              <a:rPr lang="en-US" altLang="en-US"/>
              <a:pPr>
                <a:defRPr/>
              </a:pPr>
              <a:t>‹#›</a:t>
            </a:fld>
            <a:endParaRPr lang="en-US" altLang="en-US" dirty="0"/>
          </a:p>
        </p:txBody>
      </p:sp>
    </p:spTree>
    <p:extLst>
      <p:ext uri="{BB962C8B-B14F-4D97-AF65-F5344CB8AC3E}">
        <p14:creationId xmlns:p14="http://schemas.microsoft.com/office/powerpoint/2010/main" val="386988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0A1D278E-B944-4E4C-A675-5F9A41ACCFFB}" type="slidenum">
              <a:rPr lang="en-US" altLang="en-US"/>
              <a:pPr>
                <a:defRPr/>
              </a:pPr>
              <a:t>‹#›</a:t>
            </a:fld>
            <a:endParaRPr lang="en-US" altLang="en-US" dirty="0"/>
          </a:p>
        </p:txBody>
      </p:sp>
    </p:spTree>
    <p:extLst>
      <p:ext uri="{BB962C8B-B14F-4D97-AF65-F5344CB8AC3E}">
        <p14:creationId xmlns:p14="http://schemas.microsoft.com/office/powerpoint/2010/main" val="12436411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6D85B6C8-0F50-4477-8390-1DE375D1777E}" type="slidenum">
              <a:rPr lang="en-US" altLang="en-US"/>
              <a:pPr>
                <a:defRPr/>
              </a:pPr>
              <a:t>‹#›</a:t>
            </a:fld>
            <a:endParaRPr lang="en-US" altLang="en-US" dirty="0"/>
          </a:p>
        </p:txBody>
      </p:sp>
    </p:spTree>
    <p:extLst>
      <p:ext uri="{BB962C8B-B14F-4D97-AF65-F5344CB8AC3E}">
        <p14:creationId xmlns:p14="http://schemas.microsoft.com/office/powerpoint/2010/main" val="1247421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A661FFE-2155-41FD-86BD-22EF4B17B903}" type="slidenum">
              <a:rPr lang="en-US" altLang="en-US"/>
              <a:pPr>
                <a:defRPr/>
              </a:pPr>
              <a:t>‹#›</a:t>
            </a:fld>
            <a:endParaRPr lang="en-US" altLang="en-US" dirty="0"/>
          </a:p>
        </p:txBody>
      </p:sp>
    </p:spTree>
    <p:extLst>
      <p:ext uri="{BB962C8B-B14F-4D97-AF65-F5344CB8AC3E}">
        <p14:creationId xmlns:p14="http://schemas.microsoft.com/office/powerpoint/2010/main" val="2212275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dirty="0"/>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dirty="0"/>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0EC06800-E391-4453-B3C1-802F1F4D9F90}" type="slidenum">
              <a:rPr lang="en-US" altLang="en-US"/>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p:cNvSpPr>
            <a:spLocks noGrp="1" noChangeArrowheads="1"/>
          </p:cNvSpPr>
          <p:nvPr>
            <p:ph type="ctrTitle"/>
          </p:nvPr>
        </p:nvSpPr>
        <p:spPr>
          <a:xfrm>
            <a:off x="685800" y="609600"/>
            <a:ext cx="7772400" cy="1143000"/>
          </a:xfrm>
        </p:spPr>
        <p:txBody>
          <a:bodyPr/>
          <a:lstStyle/>
          <a:p>
            <a:pPr eaLnBrk="1" hangingPunct="1"/>
            <a:r>
              <a:rPr lang="en-US" altLang="en-US" dirty="0" smtClean="0"/>
              <a:t>Chapter 4</a:t>
            </a:r>
          </a:p>
        </p:txBody>
      </p:sp>
      <p:sp>
        <p:nvSpPr>
          <p:cNvPr id="3076" name="Rectangle 3"/>
          <p:cNvSpPr>
            <a:spLocks noGrp="1" noChangeArrowheads="1"/>
          </p:cNvSpPr>
          <p:nvPr>
            <p:ph type="subTitle" idx="1"/>
          </p:nvPr>
        </p:nvSpPr>
        <p:spPr>
          <a:xfrm>
            <a:off x="3048000" y="1752600"/>
            <a:ext cx="3048000" cy="533400"/>
          </a:xfrm>
        </p:spPr>
        <p:txBody>
          <a:bodyPr/>
          <a:lstStyle/>
          <a:p>
            <a:pPr eaLnBrk="1" hangingPunct="1"/>
            <a:r>
              <a:rPr lang="en-US" altLang="en-US" dirty="0" smtClean="0"/>
              <a:t>Light and Atoms</a:t>
            </a:r>
          </a:p>
        </p:txBody>
      </p:sp>
      <p:pic>
        <p:nvPicPr>
          <p:cNvPr id="3074" name="Picture 4" descr="Rainbows are great examples of many phenomena surrounding light.  The visible spectrum, reflection and refraction of light are all demonstrated in these natural wonder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28800" y="2438400"/>
            <a:ext cx="5486400" cy="395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GH Logo.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304800"/>
            <a:ext cx="493776" cy="493776"/>
          </a:xfrm>
          <a:prstGeom prst="rect">
            <a:avLst/>
          </a:prstGeom>
        </p:spPr>
      </p:pic>
      <p:sp>
        <p:nvSpPr>
          <p:cNvPr id="7" name="Rectangle 5"/>
          <p:cNvSpPr>
            <a:spLocks noChangeArrowheads="1"/>
          </p:cNvSpPr>
          <p:nvPr/>
        </p:nvSpPr>
        <p:spPr bwMode="auto">
          <a:xfrm>
            <a:off x="0" y="6477000"/>
            <a:ext cx="9144000" cy="215900"/>
          </a:xfrm>
          <a:prstGeom prst="rect">
            <a:avLst/>
          </a:prstGeom>
          <a:noFill/>
          <a:ln w="9525">
            <a:noFill/>
            <a:miter lim="800000"/>
            <a:headEnd/>
            <a:tailEnd/>
          </a:ln>
        </p:spPr>
        <p:txBody>
          <a:bodyPr>
            <a:spAutoFit/>
          </a:bodyPr>
          <a:lstStyle/>
          <a:p>
            <a:pPr algn="ctr"/>
            <a:r>
              <a:rPr lang="en-US" sz="800" dirty="0">
                <a:ea typeface="ヒラギノ角ゴ Pro W3"/>
                <a:cs typeface="ヒラギノ角ゴ Pro W3"/>
              </a:rPr>
              <a:t>Copyright © McGraw-Hill Education. Permission required for reproduction or display.</a:t>
            </a:r>
            <a:endParaRPr lang="en-US" altLang="en-US" sz="800" dirty="0">
              <a:ea typeface="ヒラギノ角ゴ Pro W3"/>
              <a:cs typeface="ヒラギノ角ゴ Pro W3"/>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685800" y="228600"/>
            <a:ext cx="7772400" cy="609600"/>
          </a:xfrm>
        </p:spPr>
        <p:txBody>
          <a:bodyPr/>
          <a:lstStyle/>
          <a:p>
            <a:pPr eaLnBrk="1" hangingPunct="1"/>
            <a:r>
              <a:rPr lang="en-US" altLang="en-US" sz="4000" dirty="0" smtClean="0"/>
              <a:t>White light – a mixture of all colors</a:t>
            </a:r>
          </a:p>
        </p:txBody>
      </p:sp>
      <p:sp>
        <p:nvSpPr>
          <p:cNvPr id="13316" name="Rectangle 3"/>
          <p:cNvSpPr>
            <a:spLocks noGrp="1" noChangeArrowheads="1"/>
          </p:cNvSpPr>
          <p:nvPr>
            <p:ph type="body" sz="half" idx="1"/>
          </p:nvPr>
        </p:nvSpPr>
        <p:spPr>
          <a:xfrm>
            <a:off x="369376" y="4800600"/>
            <a:ext cx="8393624" cy="1905000"/>
          </a:xfrm>
        </p:spPr>
        <p:txBody>
          <a:bodyPr/>
          <a:lstStyle/>
          <a:p>
            <a:pPr eaLnBrk="1" hangingPunct="1"/>
            <a:r>
              <a:rPr lang="en-US" altLang="en-US" dirty="0" smtClean="0"/>
              <a:t>A prism demonstrates that white light is a mixture of wavelengths by its creation of a spectrum</a:t>
            </a:r>
          </a:p>
          <a:p>
            <a:pPr eaLnBrk="1" hangingPunct="1"/>
            <a:r>
              <a:rPr lang="en-US" altLang="en-US" dirty="0" smtClean="0"/>
              <a:t>Additionally</a:t>
            </a:r>
            <a:r>
              <a:rPr lang="en-US" altLang="en-US" dirty="0"/>
              <a:t>, one can recombine a spectrum of colors and obtain white light</a:t>
            </a:r>
          </a:p>
          <a:p>
            <a:pPr eaLnBrk="1" hangingPunct="1"/>
            <a:endParaRPr lang="en-US" altLang="en-US" dirty="0" smtClean="0"/>
          </a:p>
          <a:p>
            <a:pPr eaLnBrk="1" hangingPunct="1"/>
            <a:endParaRPr lang="en-US" altLang="en-US" dirty="0" smtClean="0"/>
          </a:p>
        </p:txBody>
      </p:sp>
      <p:pic>
        <p:nvPicPr>
          <p:cNvPr id="13314" name="Picture 4" descr="Once can take white light from the Sun and pass it through a prism, a crystal hung in a window, or even an aquarium to spread the light out into its component colors.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19200" y="864031"/>
            <a:ext cx="6995076" cy="4074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The Electromagnetic Spectrum</a:t>
            </a:r>
          </a:p>
        </p:txBody>
      </p:sp>
      <p:sp>
        <p:nvSpPr>
          <p:cNvPr id="14340" name="Rectangle 3"/>
          <p:cNvSpPr>
            <a:spLocks noGrp="1" noChangeArrowheads="1"/>
          </p:cNvSpPr>
          <p:nvPr>
            <p:ph type="body" idx="1"/>
          </p:nvPr>
        </p:nvSpPr>
        <p:spPr/>
        <p:txBody>
          <a:bodyPr/>
          <a:lstStyle/>
          <a:p>
            <a:pPr eaLnBrk="1" hangingPunct="1">
              <a:lnSpc>
                <a:spcPct val="90000"/>
              </a:lnSpc>
            </a:pPr>
            <a:r>
              <a:rPr lang="en-US" altLang="en-US" dirty="0" smtClean="0"/>
              <a:t>The</a:t>
            </a:r>
            <a:r>
              <a:rPr lang="en-US" altLang="en-US" i="1" dirty="0" smtClean="0"/>
              <a:t> </a:t>
            </a:r>
            <a:r>
              <a:rPr lang="en-US" altLang="en-US" b="1" i="1" dirty="0" smtClean="0"/>
              <a:t>electromagnetic spectrum</a:t>
            </a:r>
            <a:r>
              <a:rPr lang="en-US" altLang="en-US" dirty="0" smtClean="0"/>
              <a:t> is composed of radio waves, microwaves, infrared, visible light, ultraviolet, x rays, and gamma rays</a:t>
            </a:r>
          </a:p>
          <a:p>
            <a:pPr eaLnBrk="1" hangingPunct="1">
              <a:lnSpc>
                <a:spcPct val="90000"/>
              </a:lnSpc>
            </a:pPr>
            <a:r>
              <a:rPr lang="en-US" altLang="en-US" dirty="0" smtClean="0"/>
              <a:t>Longest wavelengths are more than 10</a:t>
            </a:r>
            <a:r>
              <a:rPr lang="en-US" altLang="en-US" baseline="30000" dirty="0" smtClean="0"/>
              <a:t>3</a:t>
            </a:r>
            <a:r>
              <a:rPr lang="en-US" altLang="en-US" dirty="0" smtClean="0"/>
              <a:t> km</a:t>
            </a:r>
          </a:p>
          <a:p>
            <a:pPr eaLnBrk="1" hangingPunct="1">
              <a:lnSpc>
                <a:spcPct val="90000"/>
              </a:lnSpc>
            </a:pPr>
            <a:r>
              <a:rPr lang="en-US" altLang="en-US" dirty="0" smtClean="0"/>
              <a:t>Shortest wavelengths are less than 10</a:t>
            </a:r>
            <a:r>
              <a:rPr lang="en-US" altLang="en-US" baseline="30000" dirty="0" smtClean="0"/>
              <a:t>-18</a:t>
            </a:r>
            <a:r>
              <a:rPr lang="en-US" altLang="en-US" dirty="0" smtClean="0"/>
              <a:t> m</a:t>
            </a:r>
          </a:p>
          <a:p>
            <a:pPr eaLnBrk="1" hangingPunct="1">
              <a:lnSpc>
                <a:spcPct val="90000"/>
              </a:lnSpc>
            </a:pPr>
            <a:r>
              <a:rPr lang="en-US" altLang="en-US" dirty="0" smtClean="0"/>
              <a:t>Various instruments used to explore the various regions of the spectrum</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Infrared Radiation</a:t>
            </a:r>
          </a:p>
        </p:txBody>
      </p:sp>
      <p:sp>
        <p:nvSpPr>
          <p:cNvPr id="15364" name="Rectangle 3"/>
          <p:cNvSpPr>
            <a:spLocks noGrp="1" noChangeArrowheads="1"/>
          </p:cNvSpPr>
          <p:nvPr>
            <p:ph type="body" sz="half" idx="1"/>
          </p:nvPr>
        </p:nvSpPr>
        <p:spPr>
          <a:xfrm>
            <a:off x="228600" y="1676400"/>
            <a:ext cx="3124200" cy="4876800"/>
          </a:xfrm>
        </p:spPr>
        <p:txBody>
          <a:bodyPr/>
          <a:lstStyle/>
          <a:p>
            <a:pPr eaLnBrk="1" hangingPunct="1">
              <a:lnSpc>
                <a:spcPct val="90000"/>
              </a:lnSpc>
            </a:pPr>
            <a:r>
              <a:rPr lang="en-US" altLang="en-US" dirty="0" smtClean="0"/>
              <a:t>Sir William Herschel (around 1800) showed heat radiation related to visible light</a:t>
            </a:r>
          </a:p>
          <a:p>
            <a:pPr eaLnBrk="1" hangingPunct="1">
              <a:lnSpc>
                <a:spcPct val="90000"/>
              </a:lnSpc>
            </a:pPr>
            <a:r>
              <a:rPr lang="en-US" altLang="en-US" dirty="0" smtClean="0"/>
              <a:t>He measured an elevated temperature just off the red end of a solar spectrum – </a:t>
            </a:r>
            <a:r>
              <a:rPr lang="en-US" altLang="en-US" b="1" i="1" dirty="0" smtClean="0"/>
              <a:t>infrared</a:t>
            </a:r>
            <a:r>
              <a:rPr lang="en-US" altLang="en-US" dirty="0" smtClean="0"/>
              <a:t> energy</a:t>
            </a:r>
          </a:p>
        </p:txBody>
      </p:sp>
      <p:sp>
        <p:nvSpPr>
          <p:cNvPr id="15365" name="Rectangle 5"/>
          <p:cNvSpPr>
            <a:spLocks noGrp="1" noChangeArrowheads="1"/>
          </p:cNvSpPr>
          <p:nvPr>
            <p:ph type="body" sz="half" idx="2"/>
          </p:nvPr>
        </p:nvSpPr>
        <p:spPr>
          <a:xfrm>
            <a:off x="5334000" y="3581400"/>
            <a:ext cx="3352800" cy="1143000"/>
          </a:xfrm>
        </p:spPr>
        <p:txBody>
          <a:bodyPr/>
          <a:lstStyle/>
          <a:p>
            <a:pPr eaLnBrk="1" hangingPunct="1"/>
            <a:r>
              <a:rPr lang="en-US" altLang="en-US" dirty="0" smtClean="0"/>
              <a:t>Our skin feels infrared as heat</a:t>
            </a:r>
          </a:p>
          <a:p>
            <a:pPr eaLnBrk="1" hangingPunct="1"/>
            <a:endParaRPr lang="en-US" altLang="en-US" dirty="0" smtClean="0"/>
          </a:p>
          <a:p>
            <a:pPr eaLnBrk="1" hangingPunct="1"/>
            <a:endParaRPr lang="en-US" altLang="en-US" dirty="0" smtClean="0"/>
          </a:p>
        </p:txBody>
      </p:sp>
      <p:pic>
        <p:nvPicPr>
          <p:cNvPr id="3" name="Picture 2" descr="Infrared light is usually experienced as heat, but it also is used in some television remotes to change channels."/>
          <p:cNvPicPr>
            <a:picLocks noChangeAspect="1"/>
          </p:cNvPicPr>
          <p:nvPr/>
        </p:nvPicPr>
        <p:blipFill rotWithShape="1">
          <a:blip r:embed="rId2" cstate="print"/>
          <a:srcRect l="45897" r="34958" b="22340"/>
          <a:stretch/>
        </p:blipFill>
        <p:spPr>
          <a:xfrm>
            <a:off x="3581400" y="1219200"/>
            <a:ext cx="1564256" cy="518159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Ultraviolet Light</a:t>
            </a:r>
          </a:p>
        </p:txBody>
      </p:sp>
      <p:sp>
        <p:nvSpPr>
          <p:cNvPr id="16388" name="Rectangle 4"/>
          <p:cNvSpPr>
            <a:spLocks noGrp="1" noChangeArrowheads="1"/>
          </p:cNvSpPr>
          <p:nvPr>
            <p:ph type="body" sz="half" idx="2"/>
          </p:nvPr>
        </p:nvSpPr>
        <p:spPr>
          <a:xfrm>
            <a:off x="3200400" y="1981200"/>
            <a:ext cx="5334000" cy="4267200"/>
          </a:xfrm>
        </p:spPr>
        <p:txBody>
          <a:bodyPr/>
          <a:lstStyle/>
          <a:p>
            <a:pPr eaLnBrk="1" hangingPunct="1">
              <a:lnSpc>
                <a:spcPct val="90000"/>
              </a:lnSpc>
            </a:pPr>
            <a:r>
              <a:rPr lang="en-US" altLang="en-US" dirty="0" smtClean="0"/>
              <a:t>J. Ritter in 1801 noticed silver chloride blackened when exposed to “light” just beyond the violet end of the visible spectrum</a:t>
            </a:r>
          </a:p>
          <a:p>
            <a:pPr eaLnBrk="1" hangingPunct="1">
              <a:lnSpc>
                <a:spcPct val="90000"/>
              </a:lnSpc>
            </a:pPr>
            <a:r>
              <a:rPr lang="en-US" altLang="en-US" dirty="0" smtClean="0"/>
              <a:t>Mostly absorbed by the atmosphere</a:t>
            </a:r>
          </a:p>
          <a:p>
            <a:pPr eaLnBrk="1" hangingPunct="1">
              <a:lnSpc>
                <a:spcPct val="90000"/>
              </a:lnSpc>
            </a:pPr>
            <a:r>
              <a:rPr lang="en-US" altLang="en-US" dirty="0" smtClean="0"/>
              <a:t>Responsible for suntans (and burns!)</a:t>
            </a:r>
          </a:p>
          <a:p>
            <a:pPr eaLnBrk="1" hangingPunct="1">
              <a:lnSpc>
                <a:spcPct val="90000"/>
              </a:lnSpc>
            </a:pPr>
            <a:endParaRPr lang="en-US" altLang="en-US" dirty="0" smtClean="0"/>
          </a:p>
        </p:txBody>
      </p:sp>
      <p:pic>
        <p:nvPicPr>
          <p:cNvPr id="2" name="Picture 1" descr="Light in this part of the spectrum has more energy than visible light, and can penetrate biological tissues easily.  It has enough energy to damage cells that absorb it, making it a very effective tool to disinfect surgical tools!"/>
          <p:cNvPicPr>
            <a:picLocks noChangeAspect="1"/>
          </p:cNvPicPr>
          <p:nvPr/>
        </p:nvPicPr>
        <p:blipFill rotWithShape="1">
          <a:blip r:embed="rId2" cstate="print"/>
          <a:srcRect l="32820" r="50770" b="21720"/>
          <a:stretch/>
        </p:blipFill>
        <p:spPr>
          <a:xfrm>
            <a:off x="1066800" y="457200"/>
            <a:ext cx="1371601" cy="610626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a:spLocks noGrp="1" noChangeArrowheads="1"/>
          </p:cNvSpPr>
          <p:nvPr>
            <p:ph type="title"/>
          </p:nvPr>
        </p:nvSpPr>
        <p:spPr>
          <a:xfrm>
            <a:off x="685800" y="152400"/>
            <a:ext cx="7772400" cy="1143000"/>
          </a:xfrm>
        </p:spPr>
        <p:txBody>
          <a:bodyPr/>
          <a:lstStyle/>
          <a:p>
            <a:pPr eaLnBrk="1" hangingPunct="1"/>
            <a:r>
              <a:rPr lang="en-US" altLang="en-US" dirty="0" smtClean="0"/>
              <a:t>Radio Waves</a:t>
            </a:r>
          </a:p>
        </p:txBody>
      </p:sp>
      <p:sp>
        <p:nvSpPr>
          <p:cNvPr id="17412" name="Rectangle 3"/>
          <p:cNvSpPr>
            <a:spLocks noGrp="1" noChangeArrowheads="1"/>
          </p:cNvSpPr>
          <p:nvPr>
            <p:ph type="body" sz="half" idx="1"/>
          </p:nvPr>
        </p:nvSpPr>
        <p:spPr>
          <a:xfrm>
            <a:off x="304800" y="1371600"/>
            <a:ext cx="5791200" cy="5257800"/>
          </a:xfrm>
        </p:spPr>
        <p:txBody>
          <a:bodyPr/>
          <a:lstStyle/>
          <a:p>
            <a:pPr eaLnBrk="1" hangingPunct="1"/>
            <a:r>
              <a:rPr lang="en-US" altLang="en-US" dirty="0" smtClean="0"/>
              <a:t>Predicted by Maxwell in mid-1800s, Hertz produced </a:t>
            </a:r>
            <a:r>
              <a:rPr lang="en-US" altLang="en-US" b="1" i="1" dirty="0" smtClean="0"/>
              <a:t>radio waves</a:t>
            </a:r>
            <a:r>
              <a:rPr lang="en-US" altLang="en-US" dirty="0" smtClean="0"/>
              <a:t> in 1888</a:t>
            </a:r>
          </a:p>
          <a:p>
            <a:pPr eaLnBrk="1" hangingPunct="1"/>
            <a:r>
              <a:rPr lang="en-US" altLang="en-US" dirty="0" smtClean="0"/>
              <a:t>Jansky discovered radio waves from cosmic sources in the 1930s, the birth of radio astronomy</a:t>
            </a:r>
          </a:p>
          <a:p>
            <a:pPr eaLnBrk="1" hangingPunct="1"/>
            <a:r>
              <a:rPr lang="en-US" altLang="en-US" dirty="0" smtClean="0"/>
              <a:t>Radio waves used to study a wide range of astronomical processes</a:t>
            </a:r>
          </a:p>
          <a:p>
            <a:pPr eaLnBrk="1" hangingPunct="1"/>
            <a:r>
              <a:rPr lang="en-US" altLang="en-US" dirty="0" smtClean="0"/>
              <a:t>Radio waves also used for communication, microwave ovens, and search for extraterrestrials</a:t>
            </a:r>
          </a:p>
        </p:txBody>
      </p:sp>
      <p:pic>
        <p:nvPicPr>
          <p:cNvPr id="2" name="Picture 1" descr="Radio waves are the lowest energy waves in the electromagnetic spectrum.  Despite this low energy, we can use them to cook food and communicate over vast distances.  We still communicate with the Voyager spacecraft, which has now left our solar system entirely!"/>
          <p:cNvPicPr>
            <a:picLocks noChangeAspect="1"/>
          </p:cNvPicPr>
          <p:nvPr/>
        </p:nvPicPr>
        <p:blipFill rotWithShape="1">
          <a:blip r:embed="rId2" cstate="print"/>
          <a:srcRect l="62905" b="20875"/>
          <a:stretch/>
        </p:blipFill>
        <p:spPr>
          <a:xfrm>
            <a:off x="6324600" y="1280931"/>
            <a:ext cx="2524227" cy="5024941"/>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X-Rays</a:t>
            </a:r>
          </a:p>
        </p:txBody>
      </p:sp>
      <p:sp>
        <p:nvSpPr>
          <p:cNvPr id="18436" name="Rectangle 3"/>
          <p:cNvSpPr>
            <a:spLocks noGrp="1" noChangeArrowheads="1"/>
          </p:cNvSpPr>
          <p:nvPr>
            <p:ph type="body" idx="1"/>
          </p:nvPr>
        </p:nvSpPr>
        <p:spPr>
          <a:xfrm>
            <a:off x="2895600" y="1600200"/>
            <a:ext cx="5791200" cy="4876800"/>
          </a:xfrm>
        </p:spPr>
        <p:txBody>
          <a:bodyPr/>
          <a:lstStyle/>
          <a:p>
            <a:pPr lvl="1" eaLnBrk="1" hangingPunct="1"/>
            <a:r>
              <a:rPr lang="en-US" altLang="en-US" dirty="0" smtClean="0"/>
              <a:t>Roentgen discovered X rays in 1895</a:t>
            </a:r>
          </a:p>
          <a:p>
            <a:pPr lvl="1" eaLnBrk="1" hangingPunct="1"/>
            <a:r>
              <a:rPr lang="en-US" altLang="en-US" dirty="0" smtClean="0"/>
              <a:t>First detected beyond the Earth in the Sun in late 1940s</a:t>
            </a:r>
          </a:p>
          <a:p>
            <a:pPr lvl="1" eaLnBrk="1" hangingPunct="1"/>
            <a:r>
              <a:rPr lang="en-US" altLang="en-US" dirty="0" smtClean="0"/>
              <a:t>Used by doctors to scan bones and organs</a:t>
            </a:r>
          </a:p>
          <a:p>
            <a:pPr lvl="1" eaLnBrk="1" hangingPunct="1"/>
            <a:r>
              <a:rPr lang="en-US" altLang="en-US" dirty="0" smtClean="0"/>
              <a:t>Used by astronomers to detect black holes and tenuous gas in distant galaxies</a:t>
            </a:r>
          </a:p>
          <a:p>
            <a:pPr eaLnBrk="1" hangingPunct="1"/>
            <a:endParaRPr lang="en-US" altLang="en-US" dirty="0" smtClean="0"/>
          </a:p>
        </p:txBody>
      </p:sp>
      <p:pic>
        <p:nvPicPr>
          <p:cNvPr id="2" name="Picture 1" descr="X-rays are very energetic eleectromagnetic waves that pass easily through biological soft tissue.  While dangerous in large doses, when used properly it is a powerful diagnostic tool in medicine and other areas."/>
          <p:cNvPicPr>
            <a:picLocks noChangeAspect="1"/>
          </p:cNvPicPr>
          <p:nvPr/>
        </p:nvPicPr>
        <p:blipFill rotWithShape="1">
          <a:blip r:embed="rId2" cstate="print"/>
          <a:srcRect l="17777" r="60343" b="20875"/>
          <a:stretch/>
        </p:blipFill>
        <p:spPr>
          <a:xfrm>
            <a:off x="1143000" y="609600"/>
            <a:ext cx="1600201" cy="540067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Gamma Rays</a:t>
            </a:r>
          </a:p>
        </p:txBody>
      </p:sp>
      <p:sp>
        <p:nvSpPr>
          <p:cNvPr id="19460" name="Rectangle 3" descr="Gamma Rays are the most energetic form of electromagnetic radiation.  In comic books, it was the misuse of gamma radiation that turned Bruce banner into the Incredible Hulk.  Please do not try this at home."/>
          <p:cNvSpPr>
            <a:spLocks noGrp="1" noChangeArrowheads="1"/>
          </p:cNvSpPr>
          <p:nvPr>
            <p:ph type="body" idx="1"/>
          </p:nvPr>
        </p:nvSpPr>
        <p:spPr>
          <a:xfrm>
            <a:off x="2743200" y="1447800"/>
            <a:ext cx="5715000" cy="5029200"/>
          </a:xfrm>
        </p:spPr>
        <p:txBody>
          <a:bodyPr/>
          <a:lstStyle/>
          <a:p>
            <a:pPr eaLnBrk="1" hangingPunct="1"/>
            <a:r>
              <a:rPr lang="en-US" altLang="en-US" dirty="0" smtClean="0"/>
              <a:t>Gamma Ray region of the spectrum still relatively unexplored</a:t>
            </a:r>
          </a:p>
          <a:p>
            <a:pPr eaLnBrk="1" hangingPunct="1"/>
            <a:r>
              <a:rPr lang="en-US" altLang="en-US" dirty="0" smtClean="0"/>
              <a:t>Atmosphere absorbs this region, so all observations must be done from orbit!</a:t>
            </a:r>
          </a:p>
          <a:p>
            <a:pPr eaLnBrk="1" hangingPunct="1"/>
            <a:r>
              <a:rPr lang="en-US" altLang="en-US" dirty="0" smtClean="0"/>
              <a:t>We sometimes see bursts of gamma ray radiation from deep space</a:t>
            </a:r>
          </a:p>
        </p:txBody>
      </p:sp>
      <p:pic>
        <p:nvPicPr>
          <p:cNvPr id="2" name="Picture 1" descr="Gamma Rays are the most energetic form of electromagnetic radiation.  In comic books, it was the misuse of gamma radiation that turned Bruce banner into the Incredible Hulk.  Please do not try this at home."/>
          <p:cNvPicPr>
            <a:picLocks noChangeAspect="1"/>
          </p:cNvPicPr>
          <p:nvPr/>
        </p:nvPicPr>
        <p:blipFill rotWithShape="1">
          <a:blip r:embed="rId2" cstate="print"/>
          <a:srcRect l="597" t="-180" r="75385" b="20874"/>
          <a:stretch/>
        </p:blipFill>
        <p:spPr>
          <a:xfrm>
            <a:off x="292261" y="598805"/>
            <a:ext cx="1905000" cy="5870479"/>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p:cNvSpPr>
            <a:spLocks noGrp="1" noChangeArrowheads="1"/>
          </p:cNvSpPr>
          <p:nvPr>
            <p:ph type="title"/>
          </p:nvPr>
        </p:nvSpPr>
        <p:spPr>
          <a:xfrm>
            <a:off x="609600" y="304800"/>
            <a:ext cx="7772400" cy="1143000"/>
          </a:xfrm>
        </p:spPr>
        <p:txBody>
          <a:bodyPr/>
          <a:lstStyle/>
          <a:p>
            <a:pPr eaLnBrk="1" hangingPunct="1"/>
            <a:r>
              <a:rPr lang="en-US" altLang="en-US" dirty="0" smtClean="0"/>
              <a:t>Energy Carried by Electromagnetic Radiation</a:t>
            </a:r>
          </a:p>
        </p:txBody>
      </p:sp>
      <p:sp>
        <p:nvSpPr>
          <p:cNvPr id="20484" name="Rectangle 3"/>
          <p:cNvSpPr>
            <a:spLocks noGrp="1" noChangeArrowheads="1"/>
          </p:cNvSpPr>
          <p:nvPr>
            <p:ph type="body" idx="1"/>
          </p:nvPr>
        </p:nvSpPr>
        <p:spPr>
          <a:xfrm>
            <a:off x="228600" y="2209800"/>
            <a:ext cx="8534400" cy="4800600"/>
          </a:xfrm>
        </p:spPr>
        <p:txBody>
          <a:bodyPr/>
          <a:lstStyle/>
          <a:p>
            <a:pPr lvl="1" eaLnBrk="1" hangingPunct="1"/>
            <a:r>
              <a:rPr lang="en-US" altLang="en-US" dirty="0" smtClean="0"/>
              <a:t>Each photon of wavelength </a:t>
            </a:r>
            <a:r>
              <a:rPr lang="en-US" altLang="en-US" dirty="0" smtClean="0">
                <a:latin typeface="Symbol" panose="05050102010706020507" pitchFamily="18" charset="2"/>
              </a:rPr>
              <a:t>l</a:t>
            </a:r>
            <a:r>
              <a:rPr lang="en-US" altLang="en-US" dirty="0" smtClean="0"/>
              <a:t> carries an energy E given by:</a:t>
            </a:r>
          </a:p>
          <a:p>
            <a:pPr lvl="1" algn="ctr" eaLnBrk="1" hangingPunct="1">
              <a:spcBef>
                <a:spcPct val="40000"/>
              </a:spcBef>
              <a:spcAft>
                <a:spcPct val="20000"/>
              </a:spcAft>
              <a:buFontTx/>
              <a:buNone/>
            </a:pPr>
            <a:r>
              <a:rPr lang="en-US" altLang="en-US" dirty="0" smtClean="0"/>
              <a:t>E = hc/</a:t>
            </a:r>
            <a:r>
              <a:rPr lang="en-US" altLang="en-US" dirty="0" smtClean="0">
                <a:latin typeface="Symbol" panose="05050102010706020507" pitchFamily="18" charset="2"/>
              </a:rPr>
              <a:t>l</a:t>
            </a:r>
          </a:p>
          <a:p>
            <a:pPr lvl="1" eaLnBrk="1" hangingPunct="1">
              <a:buFontTx/>
              <a:buNone/>
            </a:pPr>
            <a:r>
              <a:rPr lang="en-US" altLang="en-US" dirty="0" smtClean="0"/>
              <a:t>	where h is Planck’s constant</a:t>
            </a:r>
          </a:p>
          <a:p>
            <a:pPr lvl="1" eaLnBrk="1" hangingPunct="1"/>
            <a:r>
              <a:rPr lang="en-US" altLang="en-US" dirty="0" smtClean="0"/>
              <a:t>Notice that a photon of short wavelength radiation carries more energy than a long wavelength photon</a:t>
            </a:r>
          </a:p>
          <a:p>
            <a:pPr lvl="1" eaLnBrk="1" hangingPunct="1"/>
            <a:endParaRPr lang="en-US" altLang="en-US" dirty="0" smtClean="0"/>
          </a:p>
          <a:p>
            <a:pPr lvl="1" eaLnBrk="1" hangingPunct="1"/>
            <a:r>
              <a:rPr lang="en-US" altLang="en-US" dirty="0" smtClean="0"/>
              <a:t>Short wavelength = high frequency = high energy</a:t>
            </a:r>
          </a:p>
          <a:p>
            <a:pPr lvl="1" eaLnBrk="1" hangingPunct="1"/>
            <a:r>
              <a:rPr lang="en-US" altLang="en-US" dirty="0" smtClean="0"/>
              <a:t>Long wavelength = low frequency = low energy</a:t>
            </a:r>
          </a:p>
          <a:p>
            <a:pPr lvl="1" eaLnBrk="1" hangingPunct="1"/>
            <a:endParaRPr lang="en-US" altLang="en-US" sz="3200" dirty="0"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a:xfrm>
            <a:off x="649288" y="381000"/>
            <a:ext cx="7772400" cy="685800"/>
          </a:xfrm>
        </p:spPr>
        <p:txBody>
          <a:bodyPr/>
          <a:lstStyle/>
          <a:p>
            <a:r>
              <a:rPr lang="en-US" altLang="en-US" sz="3200" dirty="0" smtClean="0"/>
              <a:t>Different Wavelengths, Different Science</a:t>
            </a:r>
          </a:p>
        </p:txBody>
      </p:sp>
      <p:sp>
        <p:nvSpPr>
          <p:cNvPr id="21507" name="Content Placeholder 2"/>
          <p:cNvSpPr>
            <a:spLocks noGrp="1"/>
          </p:cNvSpPr>
          <p:nvPr>
            <p:ph idx="1"/>
          </p:nvPr>
        </p:nvSpPr>
        <p:spPr>
          <a:xfrm>
            <a:off x="649288" y="4191000"/>
            <a:ext cx="7772400" cy="2438400"/>
          </a:xfrm>
        </p:spPr>
        <p:txBody>
          <a:bodyPr/>
          <a:lstStyle/>
          <a:p>
            <a:r>
              <a:rPr lang="en-US" altLang="en-US" sz="2800" dirty="0" smtClean="0"/>
              <a:t>We see different phenomena in different wavelengths.</a:t>
            </a:r>
          </a:p>
          <a:p>
            <a:r>
              <a:rPr lang="en-US" altLang="en-US" sz="2800" dirty="0" smtClean="0"/>
              <a:t>Visible light shows the distribution of stars.</a:t>
            </a:r>
          </a:p>
          <a:p>
            <a:r>
              <a:rPr lang="en-US" altLang="en-US" sz="2800" dirty="0" smtClean="0"/>
              <a:t>Infrared reveals dust in the galaxy.</a:t>
            </a:r>
          </a:p>
          <a:p>
            <a:r>
              <a:rPr lang="en-US" altLang="en-US" sz="2800" dirty="0" smtClean="0"/>
              <a:t>X-rays reveal supernovae, etc.</a:t>
            </a:r>
          </a:p>
        </p:txBody>
      </p:sp>
      <p:pic>
        <p:nvPicPr>
          <p:cNvPr id="1026" name="Picture 2" descr="By looking at the Andromeda Galaxy in different wavelengths, we can study a wide range of astrophysical phenomena, all from the same object!&#10;"/>
          <p:cNvPicPr>
            <a:picLocks noChangeAspect="1" noChangeArrowheads="1"/>
          </p:cNvPicPr>
          <p:nvPr/>
        </p:nvPicPr>
        <p:blipFill>
          <a:blip r:embed="rId2" cstate="print"/>
          <a:srcRect/>
          <a:stretch>
            <a:fillRect/>
          </a:stretch>
        </p:blipFill>
        <p:spPr bwMode="auto">
          <a:xfrm>
            <a:off x="1485900" y="1066800"/>
            <a:ext cx="6172200" cy="322338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685800" y="304800"/>
            <a:ext cx="7772400" cy="685800"/>
          </a:xfrm>
        </p:spPr>
        <p:txBody>
          <a:bodyPr/>
          <a:lstStyle/>
          <a:p>
            <a:pPr eaLnBrk="1" hangingPunct="1"/>
            <a:r>
              <a:rPr lang="en-US" altLang="en-US" dirty="0" smtClean="0"/>
              <a:t>Matter and Heat</a:t>
            </a:r>
          </a:p>
        </p:txBody>
      </p:sp>
      <p:sp>
        <p:nvSpPr>
          <p:cNvPr id="22531" name="Rectangle 3"/>
          <p:cNvSpPr>
            <a:spLocks noGrp="1" noChangeArrowheads="1"/>
          </p:cNvSpPr>
          <p:nvPr>
            <p:ph type="body" idx="1"/>
          </p:nvPr>
        </p:nvSpPr>
        <p:spPr>
          <a:xfrm>
            <a:off x="381000" y="1828800"/>
            <a:ext cx="8382000" cy="3810000"/>
          </a:xfrm>
        </p:spPr>
        <p:txBody>
          <a:bodyPr/>
          <a:lstStyle/>
          <a:p>
            <a:pPr eaLnBrk="1" hangingPunct="1"/>
            <a:r>
              <a:rPr lang="en-US" altLang="en-US" dirty="0" smtClean="0"/>
              <a:t>The Nature of Matter and Heat</a:t>
            </a:r>
          </a:p>
          <a:p>
            <a:pPr lvl="1" eaLnBrk="1" hangingPunct="1"/>
            <a:r>
              <a:rPr lang="en-US" altLang="en-US" dirty="0" smtClean="0"/>
              <a:t>The ancient Greeks introduced the idea of the atom (Greek for “uncuttable”), which today has been modified to include a nucleus and a surrounding cloud of electrons</a:t>
            </a:r>
          </a:p>
          <a:p>
            <a:pPr lvl="1" eaLnBrk="1" hangingPunct="1"/>
            <a:r>
              <a:rPr lang="en-US" altLang="en-US" dirty="0" smtClean="0"/>
              <a:t>Heating (transfer of energy) and the motion of atoms was an important topic in the 1700s and 1800s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Light – the Astronomer’s Tool</a:t>
            </a:r>
          </a:p>
        </p:txBody>
      </p:sp>
      <p:sp>
        <p:nvSpPr>
          <p:cNvPr id="5124" name="Rectangle 3"/>
          <p:cNvSpPr>
            <a:spLocks noGrp="1" noChangeArrowheads="1"/>
          </p:cNvSpPr>
          <p:nvPr>
            <p:ph type="body" idx="1"/>
          </p:nvPr>
        </p:nvSpPr>
        <p:spPr>
          <a:xfrm>
            <a:off x="685800" y="1447800"/>
            <a:ext cx="7772400" cy="4648200"/>
          </a:xfrm>
        </p:spPr>
        <p:txBody>
          <a:bodyPr/>
          <a:lstStyle/>
          <a:p>
            <a:pPr eaLnBrk="1" hangingPunct="1">
              <a:lnSpc>
                <a:spcPct val="90000"/>
              </a:lnSpc>
            </a:pPr>
            <a:r>
              <a:rPr lang="en-US" altLang="en-US" sz="2800" dirty="0" smtClean="0"/>
              <a:t>Due to the vast distances, with few exceptions, direct measurements of astronomical bodies are not possible</a:t>
            </a:r>
          </a:p>
          <a:p>
            <a:pPr eaLnBrk="1" hangingPunct="1">
              <a:lnSpc>
                <a:spcPct val="90000"/>
              </a:lnSpc>
            </a:pPr>
            <a:r>
              <a:rPr lang="en-US" altLang="en-US" sz="2800" dirty="0" smtClean="0"/>
              <a:t>We study remote bodies indirectly by analyzing their light</a:t>
            </a:r>
          </a:p>
          <a:p>
            <a:pPr eaLnBrk="1" hangingPunct="1">
              <a:lnSpc>
                <a:spcPct val="90000"/>
              </a:lnSpc>
            </a:pPr>
            <a:r>
              <a:rPr lang="en-US" altLang="en-US" sz="2800" dirty="0" smtClean="0"/>
              <a:t>Understanding the properties of light is therefore essential</a:t>
            </a:r>
          </a:p>
          <a:p>
            <a:pPr eaLnBrk="1" hangingPunct="1">
              <a:lnSpc>
                <a:spcPct val="90000"/>
              </a:lnSpc>
            </a:pPr>
            <a:r>
              <a:rPr lang="en-US" altLang="en-US" sz="2800" dirty="0" smtClean="0"/>
              <a:t>Care must be given to distinguish light signatures that belong to the distant body from signatures that do not (e.g., our atmosphere may distort distant light signals)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304800"/>
            <a:ext cx="7772400" cy="685800"/>
          </a:xfrm>
        </p:spPr>
        <p:txBody>
          <a:bodyPr/>
          <a:lstStyle/>
          <a:p>
            <a:pPr eaLnBrk="1" hangingPunct="1"/>
            <a:r>
              <a:rPr lang="en-US" altLang="en-US" dirty="0" smtClean="0"/>
              <a:t>A New View of Temperature</a:t>
            </a:r>
          </a:p>
        </p:txBody>
      </p:sp>
      <p:sp>
        <p:nvSpPr>
          <p:cNvPr id="23555" name="Rectangle 3"/>
          <p:cNvSpPr>
            <a:spLocks noGrp="1" noChangeArrowheads="1"/>
          </p:cNvSpPr>
          <p:nvPr>
            <p:ph type="body" idx="1"/>
          </p:nvPr>
        </p:nvSpPr>
        <p:spPr>
          <a:xfrm>
            <a:off x="381000" y="1447800"/>
            <a:ext cx="8382000" cy="4419600"/>
          </a:xfrm>
        </p:spPr>
        <p:txBody>
          <a:bodyPr/>
          <a:lstStyle/>
          <a:p>
            <a:pPr eaLnBrk="1" hangingPunct="1"/>
            <a:r>
              <a:rPr lang="en-US" altLang="en-US" dirty="0" smtClean="0"/>
              <a:t>The Kelvin Temperature Scale</a:t>
            </a:r>
          </a:p>
          <a:p>
            <a:pPr lvl="1" eaLnBrk="1" hangingPunct="1"/>
            <a:r>
              <a:rPr lang="en-US" altLang="en-US" dirty="0" smtClean="0"/>
              <a:t>An object’s temperature is directly related to its energy content and to the speed of molecular motion</a:t>
            </a:r>
          </a:p>
          <a:p>
            <a:pPr lvl="1" eaLnBrk="1" hangingPunct="1"/>
            <a:r>
              <a:rPr lang="en-US" altLang="en-US" dirty="0" smtClean="0"/>
              <a:t>As a body is cooled to zero Kelvin, molecular motion within it slows to a virtual halt and its energy approaches zero </a:t>
            </a:r>
            <a:r>
              <a:rPr lang="en-US" altLang="en-US" dirty="0" smtClean="0">
                <a:latin typeface="Symbol" panose="05050102010706020507" pitchFamily="18" charset="2"/>
              </a:rPr>
              <a:t>Þ</a:t>
            </a:r>
            <a:r>
              <a:rPr lang="en-US" altLang="en-US" dirty="0" smtClean="0"/>
              <a:t> no negative temperatures</a:t>
            </a:r>
          </a:p>
          <a:p>
            <a:pPr lvl="1" eaLnBrk="1" hangingPunct="1"/>
            <a:r>
              <a:rPr lang="en-US" altLang="en-US" dirty="0" smtClean="0"/>
              <a:t>Fahrenheit and Celsius are two other temperature scales that are easily converted to Kelvin</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304800"/>
            <a:ext cx="7772400" cy="762000"/>
          </a:xfrm>
        </p:spPr>
        <p:txBody>
          <a:bodyPr/>
          <a:lstStyle/>
          <a:p>
            <a:pPr eaLnBrk="1" hangingPunct="1"/>
            <a:r>
              <a:rPr lang="en-US" altLang="en-US" dirty="0" smtClean="0"/>
              <a:t>The Kelvin Temperature Scale</a:t>
            </a:r>
          </a:p>
        </p:txBody>
      </p:sp>
      <p:pic>
        <p:nvPicPr>
          <p:cNvPr id="24579" name="Picture 5" descr="The Kelvin temperature scale is a way of describing the amount of energy in a system.  On this scale, water boils at 373 Kelvin, or 100 degrees Celsius, or 212 degrees Fahrenheit.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31988" y="1143000"/>
            <a:ext cx="5283200" cy="54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Wien’s Law</a:t>
            </a:r>
          </a:p>
        </p:txBody>
      </p:sp>
      <p:sp>
        <p:nvSpPr>
          <p:cNvPr id="25604" name="Rectangle 3"/>
          <p:cNvSpPr>
            <a:spLocks noGrp="1" noChangeArrowheads="1"/>
          </p:cNvSpPr>
          <p:nvPr>
            <p:ph type="body" idx="1"/>
          </p:nvPr>
        </p:nvSpPr>
        <p:spPr>
          <a:xfrm>
            <a:off x="228600" y="1066800"/>
            <a:ext cx="3614980" cy="5486400"/>
          </a:xfrm>
        </p:spPr>
        <p:txBody>
          <a:bodyPr/>
          <a:lstStyle/>
          <a:p>
            <a:pPr eaLnBrk="1" hangingPunct="1"/>
            <a:r>
              <a:rPr lang="en-US" altLang="en-US" sz="2400" dirty="0" smtClean="0"/>
              <a:t>Heated bodies generally radiate across the entire electromagnetic spectrum</a:t>
            </a:r>
          </a:p>
          <a:p>
            <a:pPr eaLnBrk="1" hangingPunct="1"/>
            <a:r>
              <a:rPr lang="en-US" altLang="en-US" sz="2400" dirty="0" smtClean="0"/>
              <a:t>There is one particular wavelength, </a:t>
            </a:r>
            <a:r>
              <a:rPr lang="en-US" altLang="en-US" sz="2400" dirty="0" smtClean="0">
                <a:latin typeface="Symbol" panose="05050102010706020507" pitchFamily="18" charset="2"/>
              </a:rPr>
              <a:t>l</a:t>
            </a:r>
            <a:r>
              <a:rPr lang="en-US" altLang="en-US" sz="2400" baseline="-25000" dirty="0" smtClean="0"/>
              <a:t>m</a:t>
            </a:r>
            <a:r>
              <a:rPr lang="en-US" altLang="en-US" sz="2400" dirty="0" smtClean="0"/>
              <a:t>, at which the radiation is most intense and is given by </a:t>
            </a:r>
            <a:r>
              <a:rPr lang="en-US" altLang="en-US" sz="2400" b="1" i="1" dirty="0" smtClean="0"/>
              <a:t>Wien’s Law:</a:t>
            </a:r>
          </a:p>
          <a:p>
            <a:pPr lvl="1" algn="ctr" eaLnBrk="1" hangingPunct="1">
              <a:spcBef>
                <a:spcPct val="40000"/>
              </a:spcBef>
              <a:spcAft>
                <a:spcPct val="20000"/>
              </a:spcAft>
              <a:buFontTx/>
              <a:buNone/>
            </a:pPr>
            <a:r>
              <a:rPr lang="en-US" altLang="en-US" sz="2000" dirty="0" smtClean="0">
                <a:latin typeface="Symbol" panose="05050102010706020507" pitchFamily="18" charset="2"/>
              </a:rPr>
              <a:t>l</a:t>
            </a:r>
            <a:r>
              <a:rPr lang="en-US" altLang="en-US" sz="2000" baseline="-25000" dirty="0" smtClean="0"/>
              <a:t>m</a:t>
            </a:r>
            <a:r>
              <a:rPr lang="en-US" altLang="en-US" sz="2000" dirty="0" smtClean="0"/>
              <a:t> = k/T</a:t>
            </a:r>
          </a:p>
          <a:p>
            <a:pPr marL="0" indent="0" eaLnBrk="1" hangingPunct="1">
              <a:spcBef>
                <a:spcPct val="40000"/>
              </a:spcBef>
              <a:spcAft>
                <a:spcPct val="20000"/>
              </a:spcAft>
              <a:buNone/>
            </a:pPr>
            <a:r>
              <a:rPr lang="en-US" altLang="en-US" sz="2400" dirty="0"/>
              <a:t>w</a:t>
            </a:r>
            <a:r>
              <a:rPr lang="en-US" altLang="en-US" sz="2400" dirty="0" smtClean="0"/>
              <a:t>here k is some constant and T is the temperature of the body</a:t>
            </a:r>
          </a:p>
        </p:txBody>
      </p:sp>
      <p:pic>
        <p:nvPicPr>
          <p:cNvPr id="25603" name="Picture 4" descr="Wien's Law ties the temperature (energy) of a body to the electromagnetic radiation that body emits.  The hotter the object, the higher energy electromagnetic waves it emits."/>
          <p:cNvPicPr>
            <a:picLocks noChangeAspect="1" noChangeArrowheads="1"/>
          </p:cNvPicPr>
          <p:nvPr/>
        </p:nvPicPr>
        <p:blipFill>
          <a:blip r:embed="rId2" cstate="print">
            <a:extLst>
              <a:ext uri="{28A0092B-C50C-407E-A947-70E740481C1C}">
                <a14:useLocalDpi xmlns:a14="http://schemas.microsoft.com/office/drawing/2010/main" val="0"/>
              </a:ext>
            </a:extLst>
          </a:blip>
          <a:srcRect l="46648"/>
          <a:stretch>
            <a:fillRect/>
          </a:stretch>
        </p:blipFill>
        <p:spPr bwMode="auto">
          <a:xfrm>
            <a:off x="3843580" y="1371600"/>
            <a:ext cx="5105400" cy="5024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smtClean="0"/>
              <a:t>Radiation and Temperature</a:t>
            </a:r>
          </a:p>
        </p:txBody>
      </p:sp>
      <p:sp>
        <p:nvSpPr>
          <p:cNvPr id="26627" name="Rectangle 3"/>
          <p:cNvSpPr>
            <a:spLocks noGrp="1" noChangeArrowheads="1"/>
          </p:cNvSpPr>
          <p:nvPr>
            <p:ph type="body" idx="1"/>
          </p:nvPr>
        </p:nvSpPr>
        <p:spPr>
          <a:xfrm>
            <a:off x="4724400" y="1981200"/>
            <a:ext cx="4191000" cy="4572000"/>
          </a:xfrm>
        </p:spPr>
        <p:txBody>
          <a:bodyPr/>
          <a:lstStyle/>
          <a:p>
            <a:pPr lvl="1" eaLnBrk="1" hangingPunct="1"/>
            <a:r>
              <a:rPr lang="en-US" altLang="en-US" sz="2400" dirty="0" smtClean="0"/>
              <a:t>Note hotter bodies radiate more strongly at shorter wavelengths</a:t>
            </a:r>
          </a:p>
          <a:p>
            <a:pPr lvl="1" eaLnBrk="1" hangingPunct="1"/>
            <a:r>
              <a:rPr lang="en-US" altLang="en-US" sz="2400" dirty="0" smtClean="0"/>
              <a:t>As an object heats, it appears to change color from  red to white to blue</a:t>
            </a:r>
          </a:p>
          <a:p>
            <a:pPr lvl="1" eaLnBrk="1" hangingPunct="1"/>
            <a:r>
              <a:rPr lang="en-US" altLang="en-US" sz="2400" dirty="0" smtClean="0"/>
              <a:t>Measuring </a:t>
            </a:r>
            <a:r>
              <a:rPr lang="en-US" altLang="en-US" sz="2400" dirty="0" smtClean="0">
                <a:latin typeface="Symbol" panose="05050102010706020507" pitchFamily="18" charset="2"/>
              </a:rPr>
              <a:t>l</a:t>
            </a:r>
            <a:r>
              <a:rPr lang="en-US" altLang="en-US" sz="2400" baseline="-25000" dirty="0" smtClean="0"/>
              <a:t>m</a:t>
            </a:r>
            <a:r>
              <a:rPr lang="en-US" altLang="en-US" sz="2400" dirty="0" smtClean="0"/>
              <a:t> gives a body’s temperature</a:t>
            </a:r>
          </a:p>
          <a:p>
            <a:pPr lvl="1" eaLnBrk="1" hangingPunct="1"/>
            <a:r>
              <a:rPr lang="en-US" altLang="en-US" sz="2400" dirty="0" smtClean="0"/>
              <a:t>Careful: </a:t>
            </a:r>
            <a:r>
              <a:rPr lang="en-US" altLang="en-US" sz="2400" u="sng" dirty="0" smtClean="0"/>
              <a:t>Reflected light</a:t>
            </a:r>
            <a:r>
              <a:rPr lang="en-US" altLang="en-US" sz="2400" dirty="0" smtClean="0"/>
              <a:t> does not give the temperature</a:t>
            </a:r>
          </a:p>
        </p:txBody>
      </p:sp>
      <p:pic>
        <p:nvPicPr>
          <p:cNvPr id="26628" name="Picture 4" descr="An electric stovetop provides a good example of Wien's Law.  When the burner is turned off, it is a dark brown color as seen by reflected light.  As the burners heat up, they first emit a dull red color, and then bright red, orange, and finally a bright yellow-orange light."/>
          <p:cNvPicPr>
            <a:picLocks noChangeAspect="1" noChangeArrowheads="1"/>
          </p:cNvPicPr>
          <p:nvPr/>
        </p:nvPicPr>
        <p:blipFill>
          <a:blip r:embed="rId2" cstate="print">
            <a:extLst>
              <a:ext uri="{28A0092B-C50C-407E-A947-70E740481C1C}">
                <a14:useLocalDpi xmlns:a14="http://schemas.microsoft.com/office/drawing/2010/main" val="0"/>
              </a:ext>
            </a:extLst>
          </a:blip>
          <a:srcRect t="25473" r="58366" b="7661"/>
          <a:stretch>
            <a:fillRect/>
          </a:stretch>
        </p:blipFill>
        <p:spPr bwMode="auto">
          <a:xfrm>
            <a:off x="228600" y="2133600"/>
            <a:ext cx="4876800" cy="411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a:xfrm>
            <a:off x="609600" y="304800"/>
            <a:ext cx="7772400" cy="1143000"/>
          </a:xfrm>
        </p:spPr>
        <p:txBody>
          <a:bodyPr/>
          <a:lstStyle/>
          <a:p>
            <a:pPr eaLnBrk="1" hangingPunct="1"/>
            <a:r>
              <a:rPr lang="en-US" altLang="en-US" dirty="0" smtClean="0"/>
              <a:t>Ideal Blackbodies</a:t>
            </a:r>
          </a:p>
        </p:txBody>
      </p:sp>
      <p:sp>
        <p:nvSpPr>
          <p:cNvPr id="27652" name="Rectangle 3"/>
          <p:cNvSpPr>
            <a:spLocks noGrp="1" noChangeArrowheads="1"/>
          </p:cNvSpPr>
          <p:nvPr>
            <p:ph type="body" idx="1"/>
          </p:nvPr>
        </p:nvSpPr>
        <p:spPr>
          <a:xfrm>
            <a:off x="381000" y="1447800"/>
            <a:ext cx="8534400" cy="5181600"/>
          </a:xfrm>
        </p:spPr>
        <p:txBody>
          <a:bodyPr/>
          <a:lstStyle/>
          <a:p>
            <a:pPr lvl="1" eaLnBrk="1" hangingPunct="1"/>
            <a:r>
              <a:rPr lang="en-US" altLang="en-US" sz="2400" dirty="0" smtClean="0"/>
              <a:t>A </a:t>
            </a:r>
            <a:r>
              <a:rPr lang="en-US" altLang="en-US" sz="2400" b="1" i="1" dirty="0" smtClean="0"/>
              <a:t>blackbody</a:t>
            </a:r>
            <a:r>
              <a:rPr lang="en-US" altLang="en-US" sz="2400" dirty="0" smtClean="0"/>
              <a:t> is an object that absorbs all the radiation falling on it</a:t>
            </a:r>
          </a:p>
          <a:p>
            <a:pPr lvl="1" eaLnBrk="1" hangingPunct="1"/>
            <a:r>
              <a:rPr lang="en-US" altLang="en-US" sz="2400" dirty="0" smtClean="0"/>
              <a:t>Since such an object does not reflect any light, it appears black when cold, hence its name</a:t>
            </a:r>
          </a:p>
          <a:p>
            <a:pPr lvl="1" eaLnBrk="1" hangingPunct="1"/>
            <a:r>
              <a:rPr lang="en-US" altLang="en-US" sz="2400" dirty="0" smtClean="0"/>
              <a:t>As a blackbody is heated, it radiates more efficiently than any other kind of object</a:t>
            </a:r>
          </a:p>
          <a:p>
            <a:pPr lvl="1" eaLnBrk="1" hangingPunct="1"/>
            <a:r>
              <a:rPr lang="en-US" altLang="en-US" sz="2400" dirty="0" smtClean="0"/>
              <a:t>Blackbodies are excellent absorbers and emitters of radiation and follow Wien’s law</a:t>
            </a:r>
          </a:p>
          <a:p>
            <a:pPr lvl="1" eaLnBrk="1" hangingPunct="1"/>
            <a:r>
              <a:rPr lang="en-US" altLang="en-US" sz="2400" dirty="0" smtClean="0"/>
              <a:t>Very few real objects are perfect blackbodies, but many objects (e.g., the Sun and Earth) are close approximations</a:t>
            </a:r>
          </a:p>
          <a:p>
            <a:pPr lvl="1" eaLnBrk="1" hangingPunct="1"/>
            <a:r>
              <a:rPr lang="en-US" altLang="en-US" sz="2400" dirty="0" smtClean="0"/>
              <a:t>Gases, unless highly compressed, are not blackbodies and can only radiate in narrow wavelength ranges</a:t>
            </a:r>
          </a:p>
          <a:p>
            <a:pPr eaLnBrk="1" hangingPunct="1"/>
            <a:endParaRPr lang="en-US" altLang="en-US" sz="2800" dirty="0" smtClean="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228600"/>
            <a:ext cx="7772400" cy="838200"/>
          </a:xfrm>
        </p:spPr>
        <p:txBody>
          <a:bodyPr/>
          <a:lstStyle/>
          <a:p>
            <a:pPr eaLnBrk="1" hangingPunct="1"/>
            <a:r>
              <a:rPr lang="en-US" altLang="en-US" dirty="0" smtClean="0"/>
              <a:t>Blackbodies and Wien’s Law</a:t>
            </a:r>
          </a:p>
        </p:txBody>
      </p:sp>
      <p:pic>
        <p:nvPicPr>
          <p:cNvPr id="28675" name="Picture 4" descr="An ideal blackbody absorbs all incident radiation, and emits a characteristic spectrum that is partly described using Wien's Law.  The wavelength of peak emission shifts toward higher energies (shorter wavelengths, higher frequencies) as the body gains thermal energy (heats 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24000" y="1177925"/>
            <a:ext cx="5791200"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The Chemical Elements</a:t>
            </a:r>
          </a:p>
        </p:txBody>
      </p:sp>
      <p:sp>
        <p:nvSpPr>
          <p:cNvPr id="29700" name="Rectangle 3"/>
          <p:cNvSpPr>
            <a:spLocks noGrp="1" noChangeArrowheads="1"/>
          </p:cNvSpPr>
          <p:nvPr>
            <p:ph type="body" idx="1"/>
          </p:nvPr>
        </p:nvSpPr>
        <p:spPr>
          <a:xfrm>
            <a:off x="152400" y="1676400"/>
            <a:ext cx="4343400" cy="4648200"/>
          </a:xfrm>
        </p:spPr>
        <p:txBody>
          <a:bodyPr/>
          <a:lstStyle/>
          <a:p>
            <a:pPr eaLnBrk="1" hangingPunct="1"/>
            <a:r>
              <a:rPr lang="en-US" altLang="en-US" sz="2800" dirty="0" smtClean="0"/>
              <a:t>An </a:t>
            </a:r>
            <a:r>
              <a:rPr lang="en-US" altLang="en-US" sz="2800" b="1" i="1" dirty="0" smtClean="0"/>
              <a:t>element</a:t>
            </a:r>
            <a:r>
              <a:rPr lang="en-US" altLang="en-US" sz="2800" dirty="0" smtClean="0"/>
              <a:t> is a substance composed only of atoms that have the same number of protons in their nucleus</a:t>
            </a:r>
          </a:p>
          <a:p>
            <a:pPr eaLnBrk="1" hangingPunct="1"/>
            <a:r>
              <a:rPr lang="en-US" altLang="en-US" sz="2800" dirty="0" smtClean="0"/>
              <a:t>A neutral element will contain an equal number of protons and electrons</a:t>
            </a:r>
          </a:p>
          <a:p>
            <a:pPr eaLnBrk="1" hangingPunct="1"/>
            <a:r>
              <a:rPr lang="en-US" altLang="en-US" sz="2800" dirty="0" smtClean="0"/>
              <a:t>The chemical properties of an element are determined by the number of electrons</a:t>
            </a:r>
          </a:p>
          <a:p>
            <a:pPr eaLnBrk="1" hangingPunct="1"/>
            <a:endParaRPr lang="en-US" altLang="en-US" sz="2800" dirty="0" smtClean="0"/>
          </a:p>
        </p:txBody>
      </p:sp>
      <p:pic>
        <p:nvPicPr>
          <p:cNvPr id="29699" name="Picture 5" descr="An atom can be imagined as having a nucleus composed of protons and neutrons, and one or more electrons orbiting the nucleus like planets orbbiting a star.  In reality, the electrons reside in &quot;clouds&quot; that describe the probability of an electron existing at a given locat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83261" y="2133600"/>
            <a:ext cx="4343400" cy="349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2"/>
          <p:cNvSpPr>
            <a:spLocks noGrp="1" noChangeArrowheads="1"/>
          </p:cNvSpPr>
          <p:nvPr>
            <p:ph type="title"/>
          </p:nvPr>
        </p:nvSpPr>
        <p:spPr>
          <a:xfrm>
            <a:off x="609600" y="228600"/>
            <a:ext cx="7772400" cy="1143000"/>
          </a:xfrm>
        </p:spPr>
        <p:txBody>
          <a:bodyPr/>
          <a:lstStyle/>
          <a:p>
            <a:pPr eaLnBrk="1" hangingPunct="1"/>
            <a:r>
              <a:rPr lang="en-US" altLang="en-US" dirty="0" smtClean="0"/>
              <a:t>The Structure of Atoms</a:t>
            </a:r>
          </a:p>
        </p:txBody>
      </p:sp>
      <p:sp>
        <p:nvSpPr>
          <p:cNvPr id="30724" name="Rectangle 3"/>
          <p:cNvSpPr>
            <a:spLocks noGrp="1" noChangeArrowheads="1"/>
          </p:cNvSpPr>
          <p:nvPr>
            <p:ph type="body" idx="1"/>
          </p:nvPr>
        </p:nvSpPr>
        <p:spPr>
          <a:xfrm>
            <a:off x="28414" y="1371600"/>
            <a:ext cx="4114800" cy="5181600"/>
          </a:xfrm>
        </p:spPr>
        <p:txBody>
          <a:bodyPr/>
          <a:lstStyle/>
          <a:p>
            <a:pPr eaLnBrk="1" hangingPunct="1"/>
            <a:r>
              <a:rPr lang="en-US" altLang="en-US" sz="2800" i="1" dirty="0" smtClean="0"/>
              <a:t>Nucleus</a:t>
            </a:r>
            <a:r>
              <a:rPr lang="en-US" altLang="en-US" sz="2800" dirty="0" smtClean="0"/>
              <a:t> – Composed of densely packed neutrons and positively charged protons </a:t>
            </a:r>
          </a:p>
          <a:p>
            <a:pPr eaLnBrk="1" hangingPunct="1"/>
            <a:r>
              <a:rPr lang="en-US" altLang="en-US" sz="2800" i="1" dirty="0" smtClean="0"/>
              <a:t>Orbitals</a:t>
            </a:r>
            <a:r>
              <a:rPr lang="en-US" altLang="en-US" sz="2800" dirty="0" smtClean="0"/>
              <a:t> - Clouds of negative electrons held around nucleus by positive charge of protons</a:t>
            </a:r>
          </a:p>
          <a:p>
            <a:pPr eaLnBrk="1" hangingPunct="1"/>
            <a:r>
              <a:rPr lang="en-US" altLang="en-US" sz="2800" dirty="0" smtClean="0"/>
              <a:t>Typical atom size: 10</a:t>
            </a:r>
            <a:r>
              <a:rPr lang="en-US" altLang="en-US" sz="2800" baseline="30000" dirty="0" smtClean="0"/>
              <a:t>-10</a:t>
            </a:r>
            <a:r>
              <a:rPr lang="en-US" altLang="en-US" sz="2800" dirty="0" smtClean="0"/>
              <a:t> m (= 1 Å = 0.1 nm)</a:t>
            </a:r>
          </a:p>
          <a:p>
            <a:pPr eaLnBrk="1" hangingPunct="1"/>
            <a:endParaRPr lang="en-US" altLang="en-US" sz="2800" dirty="0" smtClean="0"/>
          </a:p>
        </p:txBody>
      </p:sp>
      <p:pic>
        <p:nvPicPr>
          <p:cNvPr id="30722" name="Picture 5" descr="The nucleus composed of protons and neutrons is still at the center of the atom, but ina  more modern model, the electrons are found in &quot;orbitals,&quot; cloud-like structures describing the probability of an electgron existing at a given location.&#10;&#10;Just for a sense of scale - if the nucleus of an atom were the size of a sesame seed, the nearest electron would be 250 meters away!"/>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62400" y="2209800"/>
            <a:ext cx="4876800" cy="3425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2"/>
          <p:cNvSpPr>
            <a:spLocks noGrp="1" noChangeArrowheads="1"/>
          </p:cNvSpPr>
          <p:nvPr>
            <p:ph type="title"/>
          </p:nvPr>
        </p:nvSpPr>
        <p:spPr>
          <a:xfrm>
            <a:off x="685800" y="152400"/>
            <a:ext cx="7772400" cy="762000"/>
          </a:xfrm>
        </p:spPr>
        <p:txBody>
          <a:bodyPr/>
          <a:lstStyle/>
          <a:p>
            <a:pPr eaLnBrk="1" hangingPunct="1"/>
            <a:r>
              <a:rPr lang="en-US" altLang="en-US" dirty="0" smtClean="0"/>
              <a:t>Electron Orbitals</a:t>
            </a:r>
          </a:p>
        </p:txBody>
      </p:sp>
      <p:sp>
        <p:nvSpPr>
          <p:cNvPr id="31748" name="Rectangle 3"/>
          <p:cNvSpPr>
            <a:spLocks noGrp="1" noChangeArrowheads="1"/>
          </p:cNvSpPr>
          <p:nvPr>
            <p:ph type="body" sz="half" idx="1"/>
          </p:nvPr>
        </p:nvSpPr>
        <p:spPr>
          <a:xfrm>
            <a:off x="152400" y="1070486"/>
            <a:ext cx="3505200" cy="5406513"/>
          </a:xfrm>
        </p:spPr>
        <p:txBody>
          <a:bodyPr/>
          <a:lstStyle/>
          <a:p>
            <a:pPr eaLnBrk="1" hangingPunct="1"/>
            <a:r>
              <a:rPr lang="en-US" altLang="en-US" sz="2400" dirty="0" smtClean="0"/>
              <a:t>The electron orbitals are </a:t>
            </a:r>
            <a:r>
              <a:rPr lang="en-US" altLang="en-US" sz="2400" b="1" i="1" dirty="0" smtClean="0"/>
              <a:t>quantized,</a:t>
            </a:r>
            <a:r>
              <a:rPr lang="en-US" altLang="en-US" sz="2400" dirty="0" smtClean="0"/>
              <a:t> can only have discrete values and nothing in between</a:t>
            </a:r>
          </a:p>
          <a:p>
            <a:pPr eaLnBrk="1" hangingPunct="1"/>
            <a:r>
              <a:rPr lang="en-US" altLang="en-US" sz="2400" dirty="0" smtClean="0"/>
              <a:t>Quantized orbitals are the result of the wave-particle duality of matter</a:t>
            </a:r>
          </a:p>
          <a:p>
            <a:pPr eaLnBrk="1" hangingPunct="1"/>
            <a:r>
              <a:rPr lang="en-US" altLang="en-US" sz="2400" dirty="0" smtClean="0"/>
              <a:t>As </a:t>
            </a:r>
            <a:r>
              <a:rPr lang="en-US" altLang="en-US" sz="2400" dirty="0"/>
              <a:t>electrons move from one orbital to another, they change their energy in discrete amounts</a:t>
            </a:r>
          </a:p>
          <a:p>
            <a:pPr eaLnBrk="1" hangingPunct="1"/>
            <a:endParaRPr lang="en-US" altLang="en-US" sz="2400" dirty="0" smtClean="0"/>
          </a:p>
          <a:p>
            <a:pPr eaLnBrk="1" hangingPunct="1"/>
            <a:endParaRPr lang="en-US" altLang="en-US" sz="2400" dirty="0" smtClean="0"/>
          </a:p>
        </p:txBody>
      </p:sp>
      <p:pic>
        <p:nvPicPr>
          <p:cNvPr id="31746" name="Picture 8" descr="Orbitals can be imagined as being like the stories in a tall building.  Each floor represents a discrete &quot;level&quot; in the building, and one cannot (or at least should not) try to exist halfway between floors.  Electron orbitals represent discrete &quot;levels&quot; in the energy of an atom, and electrons cannot exist anywhere but at these level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57600" y="1981200"/>
            <a:ext cx="5366288" cy="362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85800" y="304800"/>
            <a:ext cx="7772400" cy="685800"/>
          </a:xfrm>
        </p:spPr>
        <p:txBody>
          <a:bodyPr/>
          <a:lstStyle/>
          <a:p>
            <a:pPr eaLnBrk="1" hangingPunct="1"/>
            <a:r>
              <a:rPr lang="en-US" altLang="en-US" dirty="0" smtClean="0"/>
              <a:t>Energy Change in an Atom</a:t>
            </a:r>
          </a:p>
        </p:txBody>
      </p:sp>
      <p:sp>
        <p:nvSpPr>
          <p:cNvPr id="32771" name="Rectangle 3"/>
          <p:cNvSpPr>
            <a:spLocks noGrp="1" noChangeArrowheads="1"/>
          </p:cNvSpPr>
          <p:nvPr>
            <p:ph type="body" idx="1"/>
          </p:nvPr>
        </p:nvSpPr>
        <p:spPr>
          <a:xfrm>
            <a:off x="228600" y="1676400"/>
            <a:ext cx="3352800" cy="4572000"/>
          </a:xfrm>
        </p:spPr>
        <p:txBody>
          <a:bodyPr/>
          <a:lstStyle/>
          <a:p>
            <a:pPr eaLnBrk="1" hangingPunct="1"/>
            <a:r>
              <a:rPr lang="en-US" altLang="en-US" sz="2800" dirty="0" smtClean="0"/>
              <a:t>An atom’s energy is increased if an electron moves to an outer orbit – the atom is said to be </a:t>
            </a:r>
            <a:r>
              <a:rPr lang="en-US" altLang="en-US" sz="2800" b="1" i="1" dirty="0" smtClean="0"/>
              <a:t>excited</a:t>
            </a:r>
          </a:p>
          <a:p>
            <a:pPr eaLnBrk="1" hangingPunct="1"/>
            <a:r>
              <a:rPr lang="en-US" altLang="en-US" sz="2800" dirty="0" smtClean="0"/>
              <a:t>An atom’s energy is decreased if an electron moves to an inner orbit</a:t>
            </a:r>
          </a:p>
          <a:p>
            <a:pPr eaLnBrk="1" hangingPunct="1"/>
            <a:endParaRPr lang="en-US" altLang="en-US" sz="2800" dirty="0" smtClean="0"/>
          </a:p>
        </p:txBody>
      </p:sp>
      <p:pic>
        <p:nvPicPr>
          <p:cNvPr id="32772" name="Picture 8" descr="If an electron moves from a lower orbital to an upper one, it must gain energy through some mechanism (perhaps collision, or absorption.)  The electron loses that energy when it moves to a lower orbital."/>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27425" y="1676400"/>
            <a:ext cx="5311775" cy="464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Properties of Light</a:t>
            </a:r>
          </a:p>
        </p:txBody>
      </p:sp>
      <p:sp>
        <p:nvSpPr>
          <p:cNvPr id="6148" name="Rectangle 3"/>
          <p:cNvSpPr>
            <a:spLocks noGrp="1" noChangeArrowheads="1"/>
          </p:cNvSpPr>
          <p:nvPr>
            <p:ph type="body" idx="1"/>
          </p:nvPr>
        </p:nvSpPr>
        <p:spPr>
          <a:xfrm>
            <a:off x="228600" y="1295400"/>
            <a:ext cx="8686800" cy="5181600"/>
          </a:xfrm>
        </p:spPr>
        <p:txBody>
          <a:bodyPr/>
          <a:lstStyle/>
          <a:p>
            <a:pPr lvl="1" eaLnBrk="1" hangingPunct="1"/>
            <a:r>
              <a:rPr lang="en-US" altLang="en-US" i="1" dirty="0" smtClean="0"/>
              <a:t>Light</a:t>
            </a:r>
            <a:r>
              <a:rPr lang="en-US" altLang="en-US" dirty="0" smtClean="0"/>
              <a:t> is radiant energy: it does not require a medium for travel (unlike sound!)</a:t>
            </a:r>
          </a:p>
          <a:p>
            <a:pPr lvl="1" eaLnBrk="1" hangingPunct="1"/>
            <a:r>
              <a:rPr lang="en-US" altLang="en-US" dirty="0" smtClean="0"/>
              <a:t>Light travels at 299,792.458 km/s in a vacuum (fast enough to circle the Earth 7.5 times in one second)</a:t>
            </a:r>
          </a:p>
          <a:p>
            <a:pPr lvl="1" eaLnBrk="1" hangingPunct="1"/>
            <a:r>
              <a:rPr lang="en-US" altLang="en-US" dirty="0" smtClean="0"/>
              <a:t>Speed of light </a:t>
            </a:r>
            <a:r>
              <a:rPr lang="en-US" altLang="en-US" i="1" dirty="0" smtClean="0"/>
              <a:t>in a vacuum</a:t>
            </a:r>
            <a:r>
              <a:rPr lang="en-US" altLang="en-US" dirty="0" smtClean="0"/>
              <a:t> is constant and is denoted by the letter “c”</a:t>
            </a:r>
          </a:p>
          <a:p>
            <a:pPr lvl="1" eaLnBrk="1" hangingPunct="1"/>
            <a:r>
              <a:rPr lang="en-US" altLang="en-US" dirty="0" smtClean="0"/>
              <a:t>However, the speed of light is reduced as it passes through transparent materials</a:t>
            </a:r>
          </a:p>
          <a:p>
            <a:pPr lvl="2" eaLnBrk="1" hangingPunct="1"/>
            <a:r>
              <a:rPr lang="en-US" altLang="en-US" dirty="0" smtClean="0"/>
              <a:t> The speed of light in transparent materials is dependent on color</a:t>
            </a:r>
          </a:p>
          <a:p>
            <a:pPr lvl="2" eaLnBrk="1" hangingPunct="1"/>
            <a:r>
              <a:rPr lang="en-US" altLang="en-US" dirty="0" smtClean="0"/>
              <a:t>Fundamental reason telescopes work the way they do!</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Conservation of Energy</a:t>
            </a:r>
          </a:p>
        </p:txBody>
      </p:sp>
      <p:sp>
        <p:nvSpPr>
          <p:cNvPr id="33796" name="Rectangle 3"/>
          <p:cNvSpPr>
            <a:spLocks noGrp="1" noChangeArrowheads="1"/>
          </p:cNvSpPr>
          <p:nvPr>
            <p:ph type="body" idx="1"/>
          </p:nvPr>
        </p:nvSpPr>
        <p:spPr>
          <a:xfrm>
            <a:off x="762000" y="1676400"/>
            <a:ext cx="8001000" cy="4572000"/>
          </a:xfrm>
        </p:spPr>
        <p:txBody>
          <a:bodyPr/>
          <a:lstStyle/>
          <a:p>
            <a:pPr eaLnBrk="1" hangingPunct="1">
              <a:lnSpc>
                <a:spcPct val="90000"/>
              </a:lnSpc>
            </a:pPr>
            <a:r>
              <a:rPr lang="en-US" altLang="en-US" dirty="0" smtClean="0"/>
              <a:t>The energy change of an atom must be compensated elsewhere – </a:t>
            </a:r>
            <a:r>
              <a:rPr lang="en-US" altLang="en-US" b="1" i="1" dirty="0" smtClean="0"/>
              <a:t>Conservation of Energy</a:t>
            </a:r>
          </a:p>
          <a:p>
            <a:pPr eaLnBrk="1" hangingPunct="1">
              <a:lnSpc>
                <a:spcPct val="90000"/>
              </a:lnSpc>
            </a:pPr>
            <a:r>
              <a:rPr lang="en-US" altLang="en-US" b="1" i="1" dirty="0" smtClean="0"/>
              <a:t>Absorption</a:t>
            </a:r>
            <a:r>
              <a:rPr lang="en-US" altLang="en-US" dirty="0" smtClean="0"/>
              <a:t> and </a:t>
            </a:r>
            <a:r>
              <a:rPr lang="en-US" altLang="en-US" b="1" i="1" dirty="0" smtClean="0"/>
              <a:t>emission</a:t>
            </a:r>
            <a:r>
              <a:rPr lang="en-US" altLang="en-US" dirty="0" smtClean="0">
                <a:solidFill>
                  <a:schemeClr val="accent1"/>
                </a:solidFill>
              </a:rPr>
              <a:t> </a:t>
            </a:r>
            <a:r>
              <a:rPr lang="en-US" altLang="en-US" dirty="0" smtClean="0"/>
              <a:t>of EM radiation are  two ways to preserve energy conservation</a:t>
            </a:r>
          </a:p>
          <a:p>
            <a:pPr eaLnBrk="1" hangingPunct="1">
              <a:lnSpc>
                <a:spcPct val="90000"/>
              </a:lnSpc>
            </a:pPr>
            <a:r>
              <a:rPr lang="en-US" altLang="en-US" dirty="0" smtClean="0"/>
              <a:t>In the photon picture, a photon is absorbed as an electron moves to a higher orbit and a photon is emitted as an electron moves to a lower orbit</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85800" y="152400"/>
            <a:ext cx="7772400" cy="685800"/>
          </a:xfrm>
        </p:spPr>
        <p:txBody>
          <a:bodyPr/>
          <a:lstStyle/>
          <a:p>
            <a:pPr eaLnBrk="1" hangingPunct="1"/>
            <a:r>
              <a:rPr lang="en-US" altLang="en-US" dirty="0" smtClean="0"/>
              <a:t>Emission</a:t>
            </a:r>
          </a:p>
        </p:txBody>
      </p:sp>
      <p:pic>
        <p:nvPicPr>
          <p:cNvPr id="34819" name="Picture 5" descr="When an electron moves from a higher to lower orbital, it must lose energy.  To do this, it emits a photon with exactly the amount of energy lost.  This is called emiss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63675" y="1174750"/>
            <a:ext cx="6216650" cy="544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85800" y="228600"/>
            <a:ext cx="7772400" cy="685800"/>
          </a:xfrm>
        </p:spPr>
        <p:txBody>
          <a:bodyPr/>
          <a:lstStyle/>
          <a:p>
            <a:pPr eaLnBrk="1" hangingPunct="1"/>
            <a:r>
              <a:rPr lang="en-US" altLang="en-US" dirty="0" smtClean="0"/>
              <a:t>Absorption</a:t>
            </a:r>
          </a:p>
        </p:txBody>
      </p:sp>
      <p:pic>
        <p:nvPicPr>
          <p:cNvPr id="35843" name="Picture 5" descr="For an electron to move to a higher orbital, the atom must absorb energy exactly equal to the energy difference between the electron's current orbital and the destination orbital.  Photons of too much or too little energy pass through the atom unabsorbed."/>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0418" y="1371600"/>
            <a:ext cx="7523163"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685800" y="228600"/>
            <a:ext cx="7772400" cy="685800"/>
          </a:xfrm>
        </p:spPr>
        <p:txBody>
          <a:bodyPr/>
          <a:lstStyle/>
          <a:p>
            <a:pPr eaLnBrk="1" hangingPunct="1"/>
            <a:r>
              <a:rPr lang="en-US" altLang="en-US" dirty="0" smtClean="0"/>
              <a:t>Spectroscopy</a:t>
            </a:r>
          </a:p>
        </p:txBody>
      </p:sp>
      <p:sp>
        <p:nvSpPr>
          <p:cNvPr id="36867" name="Rectangle 3"/>
          <p:cNvSpPr>
            <a:spLocks noGrp="1" noChangeArrowheads="1"/>
          </p:cNvSpPr>
          <p:nvPr>
            <p:ph type="body" sz="half" idx="1"/>
          </p:nvPr>
        </p:nvSpPr>
        <p:spPr>
          <a:xfrm>
            <a:off x="228600" y="4648200"/>
            <a:ext cx="4267200" cy="2057400"/>
          </a:xfrm>
        </p:spPr>
        <p:txBody>
          <a:bodyPr/>
          <a:lstStyle/>
          <a:p>
            <a:pPr eaLnBrk="1" hangingPunct="1">
              <a:lnSpc>
                <a:spcPct val="90000"/>
              </a:lnSpc>
            </a:pPr>
            <a:r>
              <a:rPr lang="en-US" altLang="en-US" sz="2400" dirty="0" smtClean="0"/>
              <a:t>Allows the determination of the composition and conditions of an astronomical body</a:t>
            </a:r>
          </a:p>
          <a:p>
            <a:pPr eaLnBrk="1" hangingPunct="1">
              <a:lnSpc>
                <a:spcPct val="90000"/>
              </a:lnSpc>
            </a:pPr>
            <a:r>
              <a:rPr lang="en-US" altLang="en-US" sz="2400" dirty="0" smtClean="0"/>
              <a:t>In</a:t>
            </a:r>
            <a:r>
              <a:rPr lang="en-US" altLang="en-US" sz="2400" i="1" dirty="0" smtClean="0"/>
              <a:t> </a:t>
            </a:r>
            <a:r>
              <a:rPr lang="en-US" altLang="en-US" sz="2400" b="1" i="1" dirty="0" smtClean="0"/>
              <a:t>spectroscopy,</a:t>
            </a:r>
            <a:r>
              <a:rPr lang="en-US" altLang="en-US" sz="2400" i="1" dirty="0" smtClean="0"/>
              <a:t> </a:t>
            </a:r>
            <a:r>
              <a:rPr lang="en-US" altLang="en-US" sz="2400" dirty="0" smtClean="0"/>
              <a:t>we</a:t>
            </a:r>
            <a:r>
              <a:rPr lang="en-US" altLang="en-US" sz="2400" i="1" dirty="0" smtClean="0"/>
              <a:t> </a:t>
            </a:r>
            <a:r>
              <a:rPr lang="en-US" altLang="en-US" sz="2400" dirty="0" smtClean="0"/>
              <a:t>capture and analyze a spectrum</a:t>
            </a:r>
          </a:p>
        </p:txBody>
      </p:sp>
      <p:sp>
        <p:nvSpPr>
          <p:cNvPr id="36868" name="Rectangle 5"/>
          <p:cNvSpPr>
            <a:spLocks noGrp="1" noChangeArrowheads="1"/>
          </p:cNvSpPr>
          <p:nvPr>
            <p:ph type="body" sz="half" idx="2"/>
          </p:nvPr>
        </p:nvSpPr>
        <p:spPr>
          <a:xfrm>
            <a:off x="4648200" y="4876800"/>
            <a:ext cx="3810000" cy="1981200"/>
          </a:xfrm>
        </p:spPr>
        <p:txBody>
          <a:bodyPr/>
          <a:lstStyle/>
          <a:p>
            <a:pPr eaLnBrk="1" hangingPunct="1"/>
            <a:r>
              <a:rPr lang="en-US" altLang="en-US" sz="2400" dirty="0" smtClean="0"/>
              <a:t>Spectroscopy assumes that every atom or molecule will have a unique spectral signature</a:t>
            </a:r>
          </a:p>
        </p:txBody>
      </p:sp>
      <p:pic>
        <p:nvPicPr>
          <p:cNvPr id="36869" name="Picture 4" descr="We can uniquely identify an atom by the wavelengths of light it absorbs or emits.  Spectroscopy is a powerful tool that we use to determine  the composition and temperature of distant star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47800" y="914400"/>
            <a:ext cx="592931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52400"/>
            <a:ext cx="7772400" cy="762000"/>
          </a:xfrm>
        </p:spPr>
        <p:txBody>
          <a:bodyPr/>
          <a:lstStyle/>
          <a:p>
            <a:pPr eaLnBrk="1" hangingPunct="1"/>
            <a:r>
              <a:rPr lang="en-US" altLang="en-US" dirty="0" smtClean="0"/>
              <a:t>Formation of a Spectrum</a:t>
            </a:r>
          </a:p>
        </p:txBody>
      </p:sp>
      <p:sp>
        <p:nvSpPr>
          <p:cNvPr id="37891" name="Rectangle 3"/>
          <p:cNvSpPr>
            <a:spLocks noGrp="1" noChangeArrowheads="1"/>
          </p:cNvSpPr>
          <p:nvPr>
            <p:ph type="body" idx="1"/>
          </p:nvPr>
        </p:nvSpPr>
        <p:spPr>
          <a:xfrm>
            <a:off x="152400" y="6019800"/>
            <a:ext cx="8763000" cy="533400"/>
          </a:xfrm>
        </p:spPr>
        <p:txBody>
          <a:bodyPr/>
          <a:lstStyle/>
          <a:p>
            <a:pPr eaLnBrk="1" hangingPunct="1"/>
            <a:r>
              <a:rPr lang="en-US" altLang="en-US" sz="2400" dirty="0" smtClean="0"/>
              <a:t>Key Point: A transition in energy level produces or absorbs a photon</a:t>
            </a:r>
          </a:p>
        </p:txBody>
      </p:sp>
      <p:pic>
        <p:nvPicPr>
          <p:cNvPr id="37892" name="Picture 6" descr="An electron transition signifies the absorption or emission of a photon as the atom excites or de-excites.  By collecting photons from an unidentified gas, we can use either an absorption or emission spectrum to determine its makeup."/>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5306" y="914400"/>
            <a:ext cx="8053388" cy="490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Types of Spectra</a:t>
            </a:r>
          </a:p>
        </p:txBody>
      </p:sp>
      <p:sp>
        <p:nvSpPr>
          <p:cNvPr id="38916" name="Rectangle 3"/>
          <p:cNvSpPr>
            <a:spLocks noGrp="1" noChangeArrowheads="1"/>
          </p:cNvSpPr>
          <p:nvPr>
            <p:ph type="body" idx="1"/>
          </p:nvPr>
        </p:nvSpPr>
        <p:spPr>
          <a:xfrm>
            <a:off x="685800" y="1447800"/>
            <a:ext cx="7772400" cy="4648200"/>
          </a:xfrm>
        </p:spPr>
        <p:txBody>
          <a:bodyPr/>
          <a:lstStyle/>
          <a:p>
            <a:pPr lvl="1" eaLnBrk="1" hangingPunct="1">
              <a:lnSpc>
                <a:spcPct val="90000"/>
              </a:lnSpc>
            </a:pPr>
            <a:r>
              <a:rPr lang="en-US" altLang="en-US" b="1" i="1" dirty="0" smtClean="0"/>
              <a:t>Continuous spectrum</a:t>
            </a:r>
          </a:p>
          <a:p>
            <a:pPr lvl="2" eaLnBrk="1" hangingPunct="1">
              <a:lnSpc>
                <a:spcPct val="90000"/>
              </a:lnSpc>
            </a:pPr>
            <a:r>
              <a:rPr lang="en-US" altLang="en-US" dirty="0" smtClean="0"/>
              <a:t>Spectra of a blackbody</a:t>
            </a:r>
          </a:p>
          <a:p>
            <a:pPr lvl="2" eaLnBrk="1" hangingPunct="1">
              <a:lnSpc>
                <a:spcPct val="90000"/>
              </a:lnSpc>
            </a:pPr>
            <a:r>
              <a:rPr lang="en-US" altLang="en-US" dirty="0" smtClean="0"/>
              <a:t>Typical objects are solids and dense gases</a:t>
            </a:r>
          </a:p>
          <a:p>
            <a:pPr lvl="1" eaLnBrk="1" hangingPunct="1">
              <a:lnSpc>
                <a:spcPct val="90000"/>
              </a:lnSpc>
            </a:pPr>
            <a:r>
              <a:rPr lang="en-US" altLang="en-US" b="1" i="1" dirty="0" smtClean="0"/>
              <a:t>Emission-line spectrum</a:t>
            </a:r>
          </a:p>
          <a:p>
            <a:pPr lvl="2" eaLnBrk="1" hangingPunct="1">
              <a:lnSpc>
                <a:spcPct val="90000"/>
              </a:lnSpc>
            </a:pPr>
            <a:r>
              <a:rPr lang="en-US" altLang="en-US" dirty="0" smtClean="0"/>
              <a:t>Produced by hot, tenuous gases</a:t>
            </a:r>
          </a:p>
          <a:p>
            <a:pPr lvl="2" eaLnBrk="1" hangingPunct="1">
              <a:lnSpc>
                <a:spcPct val="90000"/>
              </a:lnSpc>
            </a:pPr>
            <a:r>
              <a:rPr lang="en-US" altLang="en-US" dirty="0" smtClean="0"/>
              <a:t>Fluorescent tubes, aurora, and many interstellar clouds are typical examples</a:t>
            </a:r>
          </a:p>
          <a:p>
            <a:pPr lvl="1" eaLnBrk="1" hangingPunct="1">
              <a:lnSpc>
                <a:spcPct val="90000"/>
              </a:lnSpc>
            </a:pPr>
            <a:r>
              <a:rPr lang="en-US" altLang="en-US" b="1" i="1" dirty="0" smtClean="0"/>
              <a:t>Dark-line</a:t>
            </a:r>
            <a:r>
              <a:rPr lang="en-US" altLang="en-US" i="1" dirty="0" smtClean="0"/>
              <a:t> </a:t>
            </a:r>
            <a:r>
              <a:rPr lang="en-US" altLang="en-US" dirty="0" smtClean="0"/>
              <a:t>or</a:t>
            </a:r>
            <a:r>
              <a:rPr lang="en-US" altLang="en-US" i="1" dirty="0" smtClean="0"/>
              <a:t> </a:t>
            </a:r>
            <a:r>
              <a:rPr lang="en-US" altLang="en-US" b="1" i="1" dirty="0" smtClean="0"/>
              <a:t>absorption-line spectrum</a:t>
            </a:r>
          </a:p>
          <a:p>
            <a:pPr lvl="2" eaLnBrk="1" hangingPunct="1">
              <a:lnSpc>
                <a:spcPct val="90000"/>
              </a:lnSpc>
            </a:pPr>
            <a:r>
              <a:rPr lang="en-US" altLang="en-US" dirty="0" smtClean="0"/>
              <a:t>Light from blackbody passes through cooler gas leaving dark absorption lines</a:t>
            </a:r>
          </a:p>
          <a:p>
            <a:pPr lvl="2" eaLnBrk="1" hangingPunct="1">
              <a:lnSpc>
                <a:spcPct val="90000"/>
              </a:lnSpc>
            </a:pPr>
            <a:r>
              <a:rPr lang="en-US" altLang="en-US" dirty="0" smtClean="0"/>
              <a:t>Fraunhofer lines of Sun are an example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76200"/>
            <a:ext cx="7772400" cy="609600"/>
          </a:xfrm>
        </p:spPr>
        <p:txBody>
          <a:bodyPr/>
          <a:lstStyle/>
          <a:p>
            <a:pPr eaLnBrk="1" hangingPunct="1"/>
            <a:r>
              <a:rPr lang="en-US" altLang="en-US" dirty="0" smtClean="0"/>
              <a:t>Hydrogen Emission Spectrum</a:t>
            </a:r>
          </a:p>
        </p:txBody>
      </p:sp>
      <p:pic>
        <p:nvPicPr>
          <p:cNvPr id="39939" name="Picture 6" descr="A sample of hydrogen is electrically excited in a tube, and as the atoms de-excite, they emit photons of characteristic wavelengths.  The emitted light is spread out by a prism, and the resulting emission spectrum identifies the sample ga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4475" y="990600"/>
            <a:ext cx="6115050" cy="563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685800" y="76200"/>
            <a:ext cx="7772400" cy="762000"/>
          </a:xfrm>
        </p:spPr>
        <p:txBody>
          <a:bodyPr/>
          <a:lstStyle/>
          <a:p>
            <a:pPr eaLnBrk="1" hangingPunct="1"/>
            <a:r>
              <a:rPr lang="en-US" altLang="en-US" dirty="0" smtClean="0"/>
              <a:t>Helium Emission Spectrum</a:t>
            </a:r>
          </a:p>
        </p:txBody>
      </p:sp>
      <p:pic>
        <p:nvPicPr>
          <p:cNvPr id="40963" name="Picture 6" descr="A sample of helium is electrically excited in a tube, and as the atoms de-excite, they emit photons of characteristic wavelengths.  The emitted light is spread out by a prism, and the resulting emission spectrum identifies the sample gas.  Helium will have an emission spectrum that is unique and easily distinguishable from that of hydroge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1013" y="1143000"/>
            <a:ext cx="8181975" cy="522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85800" y="228600"/>
            <a:ext cx="7772400" cy="762000"/>
          </a:xfrm>
        </p:spPr>
        <p:txBody>
          <a:bodyPr/>
          <a:lstStyle/>
          <a:p>
            <a:pPr eaLnBrk="1" hangingPunct="1"/>
            <a:r>
              <a:rPr lang="en-US" altLang="en-US" sz="4000" dirty="0" smtClean="0"/>
              <a:t>Continuous and Absorption Spectra</a:t>
            </a:r>
          </a:p>
        </p:txBody>
      </p:sp>
      <p:pic>
        <p:nvPicPr>
          <p:cNvPr id="41987" name="Picture 4" descr="If light from a hot source is passed through a prism, the resulting spectrum is smooth and continuous, with no absorption or emission lines.  This is called a continuous spectrum.  If light from that hot source passes through a cloud of cool gas, wavelengths corrresponding to electron transitions within that gas are absorbed.  When light passing though the cloud is analyzed, dark lines appear at the absorbed wavelengths.  This is an absorption spectrum."/>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 y="990600"/>
            <a:ext cx="6442075" cy="573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685800" y="457200"/>
            <a:ext cx="7772400" cy="990600"/>
          </a:xfrm>
        </p:spPr>
        <p:txBody>
          <a:bodyPr/>
          <a:lstStyle/>
          <a:p>
            <a:pPr eaLnBrk="1" hangingPunct="1"/>
            <a:r>
              <a:rPr lang="en-US" altLang="en-US" dirty="0" smtClean="0"/>
              <a:t>Astronomical Spectra</a:t>
            </a:r>
          </a:p>
        </p:txBody>
      </p:sp>
      <p:pic>
        <p:nvPicPr>
          <p:cNvPr id="43011" name="Picture 6" descr="Emission spectra are characterized by a series of bright lines on a dark background, or as a series of peaks on a histogram of brightness vs wavelength.  In much the same way, an absorption spectrum is characerised by dark lines on a continuous spectrum, or as strong dips or gaps in a histogram of brightness vs. wavelength.  &#10;&#10;For either type of spectra, the bright and dark lines are at exactly the same wavelengths for a given elemen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9725" y="2184400"/>
            <a:ext cx="8464550" cy="4076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85800" y="228600"/>
            <a:ext cx="7772400" cy="1143000"/>
          </a:xfrm>
        </p:spPr>
        <p:txBody>
          <a:bodyPr/>
          <a:lstStyle/>
          <a:p>
            <a:pPr eaLnBrk="1" hangingPunct="1"/>
            <a:r>
              <a:rPr lang="en-US" altLang="en-US" sz="3600" dirty="0" smtClean="0"/>
              <a:t>Sometimes light can be modeled as a wave…</a:t>
            </a:r>
          </a:p>
        </p:txBody>
      </p:sp>
      <p:sp>
        <p:nvSpPr>
          <p:cNvPr id="7171" name="Rectangle 3"/>
          <p:cNvSpPr>
            <a:spLocks noGrp="1" noChangeArrowheads="1"/>
          </p:cNvSpPr>
          <p:nvPr>
            <p:ph type="body" idx="1"/>
          </p:nvPr>
        </p:nvSpPr>
        <p:spPr>
          <a:xfrm>
            <a:off x="381000" y="4876800"/>
            <a:ext cx="8458200" cy="1752600"/>
          </a:xfrm>
        </p:spPr>
        <p:txBody>
          <a:bodyPr/>
          <a:lstStyle/>
          <a:p>
            <a:pPr lvl="1" eaLnBrk="1" hangingPunct="1">
              <a:lnSpc>
                <a:spcPct val="90000"/>
              </a:lnSpc>
            </a:pPr>
            <a:r>
              <a:rPr lang="en-US" altLang="en-US" dirty="0" smtClean="0"/>
              <a:t>The wave travels as a result of a fundamental relationship between electricity and magnetism</a:t>
            </a:r>
          </a:p>
          <a:p>
            <a:pPr lvl="1" eaLnBrk="1" hangingPunct="1">
              <a:lnSpc>
                <a:spcPct val="90000"/>
              </a:lnSpc>
            </a:pPr>
            <a:r>
              <a:rPr lang="en-US" altLang="en-US" dirty="0" smtClean="0"/>
              <a:t>A </a:t>
            </a:r>
            <a:r>
              <a:rPr lang="en-US" altLang="en-US" u="sng" dirty="0" smtClean="0"/>
              <a:t>changing</a:t>
            </a:r>
            <a:r>
              <a:rPr lang="en-US" altLang="en-US" dirty="0" smtClean="0"/>
              <a:t> magnetic field creates an electric field and a </a:t>
            </a:r>
            <a:r>
              <a:rPr lang="en-US" altLang="en-US" u="sng" dirty="0" smtClean="0"/>
              <a:t>changing</a:t>
            </a:r>
            <a:r>
              <a:rPr lang="en-US" altLang="en-US" dirty="0" smtClean="0"/>
              <a:t> electric field creates a magnetic field</a:t>
            </a:r>
          </a:p>
        </p:txBody>
      </p:sp>
      <p:pic>
        <p:nvPicPr>
          <p:cNvPr id="7172" name="Picture 5" descr="It is because of the special nature of electric and magnetic fields that allow light to travel without a medium, like sound waves requir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43000" y="1371600"/>
            <a:ext cx="6767513" cy="3179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Absorption in the Atmosphere</a:t>
            </a:r>
          </a:p>
        </p:txBody>
      </p:sp>
      <p:sp>
        <p:nvSpPr>
          <p:cNvPr id="44036" name="Rectangle 3"/>
          <p:cNvSpPr>
            <a:spLocks noGrp="1" noChangeArrowheads="1"/>
          </p:cNvSpPr>
          <p:nvPr>
            <p:ph type="body" idx="1"/>
          </p:nvPr>
        </p:nvSpPr>
        <p:spPr/>
        <p:txBody>
          <a:bodyPr/>
          <a:lstStyle/>
          <a:p>
            <a:pPr eaLnBrk="1" hangingPunct="1"/>
            <a:r>
              <a:rPr lang="en-US" altLang="en-US" sz="2800" dirty="0" smtClean="0"/>
              <a:t>Gases in the Earth’s atmosphere absorb electromagnetic radiation to the extent that most wavelengths from space do not reach the ground</a:t>
            </a:r>
          </a:p>
          <a:p>
            <a:pPr eaLnBrk="1" hangingPunct="1"/>
            <a:r>
              <a:rPr lang="en-US" altLang="en-US" sz="2800" dirty="0" smtClean="0"/>
              <a:t>Visible light, most radio waves, and some infrared penetrate the atmosphere through </a:t>
            </a:r>
            <a:r>
              <a:rPr lang="en-US" altLang="en-US" sz="2800" b="1" i="1" dirty="0" smtClean="0"/>
              <a:t>atmospheric windows,</a:t>
            </a:r>
            <a:r>
              <a:rPr lang="en-US" altLang="en-US" sz="2800" dirty="0" smtClean="0"/>
              <a:t> wavelength regions of high transparency</a:t>
            </a:r>
          </a:p>
          <a:p>
            <a:pPr eaLnBrk="1" hangingPunct="1"/>
            <a:r>
              <a:rPr lang="en-US" altLang="en-US" sz="2800" dirty="0" smtClean="0"/>
              <a:t>Lack of atmospheric windows at other wavelengths is the reason for astronomers placing telescopes in space</a:t>
            </a:r>
          </a:p>
          <a:p>
            <a:pPr eaLnBrk="1" hangingPunct="1"/>
            <a:endParaRPr lang="en-US" altLang="en-US" sz="2800" dirty="0" smtClean="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5809"/>
            <a:ext cx="7924800" cy="467591"/>
          </a:xfrm>
        </p:spPr>
        <p:txBody>
          <a:bodyPr/>
          <a:lstStyle/>
          <a:p>
            <a:r>
              <a:rPr lang="en-US" sz="3600" dirty="0" smtClean="0"/>
              <a:t>Atmospheric Windows</a:t>
            </a:r>
            <a:endParaRPr lang="en-US" sz="3600" dirty="0"/>
          </a:p>
        </p:txBody>
      </p:sp>
      <p:pic>
        <p:nvPicPr>
          <p:cNvPr id="45058" name="Picture 3" descr="In some ways, our atmosphere acts like a filter, blocking oight of particular wavelength ranges from reaching the ground.  There are parts of the electromagnetic spectrum that are strongly absorbed by our atmosphere, and other parts where the atmosphere is relatively transparent.&#10;&#10;Light in the gamma ray and x ray part of the spectrum is completely blocked, as are parts of the UV and infrared wavelength ranges.  Visible light, radio waves, and some UV and infrared pass through the atmosphere to the surface.  Wavelength ranges where light passes through are called &quot;atmospheric windows.&quo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800" y="637309"/>
            <a:ext cx="6629400" cy="6089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685800" y="304800"/>
            <a:ext cx="7772400" cy="1143000"/>
          </a:xfrm>
        </p:spPr>
        <p:txBody>
          <a:bodyPr/>
          <a:lstStyle/>
          <a:p>
            <a:pPr eaLnBrk="1" hangingPunct="1"/>
            <a:r>
              <a:rPr lang="en-US" altLang="en-US" dirty="0" smtClean="0"/>
              <a:t>Doppler Shift in Sound</a:t>
            </a:r>
          </a:p>
        </p:txBody>
      </p:sp>
      <p:sp>
        <p:nvSpPr>
          <p:cNvPr id="46083" name="Rectangle 3"/>
          <p:cNvSpPr>
            <a:spLocks noGrp="1" noChangeArrowheads="1"/>
          </p:cNvSpPr>
          <p:nvPr>
            <p:ph type="body" idx="1"/>
          </p:nvPr>
        </p:nvSpPr>
        <p:spPr>
          <a:xfrm>
            <a:off x="381000" y="5791200"/>
            <a:ext cx="8305800" cy="762000"/>
          </a:xfrm>
        </p:spPr>
        <p:txBody>
          <a:bodyPr/>
          <a:lstStyle/>
          <a:p>
            <a:pPr eaLnBrk="1" hangingPunct="1"/>
            <a:r>
              <a:rPr lang="en-US" altLang="en-US" sz="2800" dirty="0" smtClean="0"/>
              <a:t>If the source of sound is moving, the pitch changes!</a:t>
            </a:r>
          </a:p>
        </p:txBody>
      </p:sp>
      <p:pic>
        <p:nvPicPr>
          <p:cNvPr id="46084" name="Picture 4" descr="With sound waves, the wavelengths are compressed if the sound emitter is approaching the observer, resulting in a higher pitch to the sound.  Likewise, if the emitter is moving away from the observer, the pitch is lower as the wavelengths are stretched ou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988" y="1219200"/>
            <a:ext cx="9117012"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81000"/>
            <a:ext cx="7772400" cy="838200"/>
          </a:xfrm>
        </p:spPr>
        <p:txBody>
          <a:bodyPr/>
          <a:lstStyle/>
          <a:p>
            <a:pPr algn="r" eaLnBrk="1" hangingPunct="1"/>
            <a:r>
              <a:rPr lang="en-US" altLang="en-US" dirty="0" smtClean="0"/>
              <a:t>Doppler Shift </a:t>
            </a:r>
            <a:br>
              <a:rPr lang="en-US" altLang="en-US" dirty="0" smtClean="0"/>
            </a:br>
            <a:r>
              <a:rPr lang="en-US" altLang="en-US" dirty="0" smtClean="0"/>
              <a:t>in Light</a:t>
            </a:r>
          </a:p>
        </p:txBody>
      </p:sp>
      <p:sp>
        <p:nvSpPr>
          <p:cNvPr id="47107" name="Rectangle 3"/>
          <p:cNvSpPr>
            <a:spLocks noGrp="1" noChangeArrowheads="1"/>
          </p:cNvSpPr>
          <p:nvPr>
            <p:ph type="body" sz="half" idx="1"/>
          </p:nvPr>
        </p:nvSpPr>
        <p:spPr>
          <a:xfrm>
            <a:off x="228600" y="4495800"/>
            <a:ext cx="4191000" cy="2057400"/>
          </a:xfrm>
        </p:spPr>
        <p:txBody>
          <a:bodyPr/>
          <a:lstStyle/>
          <a:p>
            <a:pPr lvl="1" eaLnBrk="1" hangingPunct="1"/>
            <a:r>
              <a:rPr lang="en-US" altLang="en-US" dirty="0" smtClean="0"/>
              <a:t>If a source of light is set in motion relative to an observer, its spectral lines shift to new wavelengths in a similar way</a:t>
            </a:r>
            <a:endParaRPr lang="en-US" altLang="en-US" b="1" dirty="0" smtClean="0">
              <a:solidFill>
                <a:schemeClr val="accent1"/>
              </a:solidFill>
            </a:endParaRPr>
          </a:p>
        </p:txBody>
      </p:sp>
      <p:sp>
        <p:nvSpPr>
          <p:cNvPr id="47108" name="Rectangle 4"/>
          <p:cNvSpPr>
            <a:spLocks noGrp="1" noChangeArrowheads="1"/>
          </p:cNvSpPr>
          <p:nvPr>
            <p:ph type="body" sz="half" idx="2"/>
          </p:nvPr>
        </p:nvSpPr>
        <p:spPr/>
        <p:txBody>
          <a:bodyPr/>
          <a:lstStyle/>
          <a:p>
            <a:pPr lvl="1" eaLnBrk="1" hangingPunct="1">
              <a:lnSpc>
                <a:spcPct val="90000"/>
              </a:lnSpc>
            </a:pPr>
            <a:r>
              <a:rPr lang="en-US" altLang="en-US" dirty="0" smtClean="0"/>
              <a:t>The shift in wavelength is given as</a:t>
            </a:r>
          </a:p>
          <a:p>
            <a:pPr lvl="1" algn="ctr" eaLnBrk="1" hangingPunct="1">
              <a:lnSpc>
                <a:spcPct val="90000"/>
              </a:lnSpc>
              <a:spcBef>
                <a:spcPct val="40000"/>
              </a:spcBef>
              <a:spcAft>
                <a:spcPct val="20000"/>
              </a:spcAft>
              <a:buFontTx/>
              <a:buNone/>
            </a:pPr>
            <a:r>
              <a:rPr lang="en-US" altLang="en-US" dirty="0" smtClean="0">
                <a:latin typeface="Symbol" panose="05050102010706020507" pitchFamily="18" charset="2"/>
              </a:rPr>
              <a:t>Dl</a:t>
            </a:r>
            <a:r>
              <a:rPr lang="en-US" altLang="en-US" dirty="0" smtClean="0"/>
              <a:t> = </a:t>
            </a:r>
            <a:r>
              <a:rPr lang="en-US" altLang="en-US" dirty="0" smtClean="0">
                <a:latin typeface="Symbol" panose="05050102010706020507" pitchFamily="18" charset="2"/>
              </a:rPr>
              <a:t>l</a:t>
            </a:r>
            <a:r>
              <a:rPr lang="en-US" altLang="en-US" dirty="0" smtClean="0"/>
              <a:t> – </a:t>
            </a:r>
            <a:r>
              <a:rPr lang="en-US" altLang="en-US" dirty="0" smtClean="0">
                <a:latin typeface="Symbol" panose="05050102010706020507" pitchFamily="18" charset="2"/>
              </a:rPr>
              <a:t>l</a:t>
            </a:r>
            <a:r>
              <a:rPr lang="en-US" altLang="en-US" baseline="-25000" dirty="0" smtClean="0"/>
              <a:t>o</a:t>
            </a:r>
            <a:r>
              <a:rPr lang="en-US" altLang="en-US" dirty="0" smtClean="0"/>
              <a:t> = </a:t>
            </a:r>
            <a:r>
              <a:rPr lang="en-US" altLang="en-US" dirty="0" smtClean="0">
                <a:latin typeface="Symbol" panose="05050102010706020507" pitchFamily="18" charset="2"/>
              </a:rPr>
              <a:t>l</a:t>
            </a:r>
            <a:r>
              <a:rPr lang="en-US" altLang="en-US" baseline="-25000" dirty="0" smtClean="0"/>
              <a:t>o</a:t>
            </a:r>
            <a:r>
              <a:rPr lang="en-US" altLang="en-US" dirty="0" smtClean="0"/>
              <a:t>v/c</a:t>
            </a:r>
          </a:p>
          <a:p>
            <a:pPr lvl="1" eaLnBrk="1" hangingPunct="1">
              <a:lnSpc>
                <a:spcPct val="90000"/>
              </a:lnSpc>
              <a:buFontTx/>
              <a:buNone/>
            </a:pPr>
            <a:r>
              <a:rPr lang="en-US" altLang="en-US" dirty="0" smtClean="0"/>
              <a:t>	where </a:t>
            </a:r>
            <a:r>
              <a:rPr lang="en-US" altLang="en-US" dirty="0" smtClean="0">
                <a:latin typeface="Symbol" panose="05050102010706020507" pitchFamily="18" charset="2"/>
              </a:rPr>
              <a:t>l</a:t>
            </a:r>
            <a:r>
              <a:rPr lang="en-US" altLang="en-US" dirty="0" smtClean="0"/>
              <a:t> is the observed (shifted) wavelength, </a:t>
            </a:r>
            <a:r>
              <a:rPr lang="en-US" altLang="en-US" dirty="0" smtClean="0">
                <a:latin typeface="Symbol" panose="05050102010706020507" pitchFamily="18" charset="2"/>
              </a:rPr>
              <a:t>l</a:t>
            </a:r>
            <a:r>
              <a:rPr lang="en-US" altLang="en-US" baseline="-25000" dirty="0" smtClean="0"/>
              <a:t>o</a:t>
            </a:r>
            <a:r>
              <a:rPr lang="en-US" altLang="en-US" dirty="0" smtClean="0"/>
              <a:t> is the emitted wavelength, v is the source non-relativistic </a:t>
            </a:r>
            <a:r>
              <a:rPr lang="en-US" altLang="en-US" u="sng" dirty="0" smtClean="0"/>
              <a:t>radial velocity</a:t>
            </a:r>
            <a:r>
              <a:rPr lang="en-US" altLang="en-US" dirty="0" smtClean="0"/>
              <a:t>, and c is the speed of light</a:t>
            </a:r>
          </a:p>
          <a:p>
            <a:pPr eaLnBrk="1" hangingPunct="1">
              <a:lnSpc>
                <a:spcPct val="90000"/>
              </a:lnSpc>
            </a:pPr>
            <a:endParaRPr lang="en-US" altLang="en-US" dirty="0" smtClean="0"/>
          </a:p>
        </p:txBody>
      </p:sp>
      <p:pic>
        <p:nvPicPr>
          <p:cNvPr id="47109" name="Picture 5" descr="The Doppler shift can be observed in light waves as well as sound waves.  As the emitter moves away from the observer, the light waves are shifted down toward the red (or longer wavelength) end of the spectrum.  If the emitter is approaching, the light is shifted to shorter wavelengths.  For both sound and light, there must be some sort of motion toward or away from the observer (radial motion) for the Doppler shift to occu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8600" y="381000"/>
            <a:ext cx="4941888"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pPr eaLnBrk="1" hangingPunct="1"/>
            <a:r>
              <a:rPr lang="en-US" altLang="en-US" dirty="0" smtClean="0"/>
              <a:t>Redshift and Blueshift</a:t>
            </a:r>
          </a:p>
        </p:txBody>
      </p:sp>
      <p:sp>
        <p:nvSpPr>
          <p:cNvPr id="48131" name="Rectangle 3"/>
          <p:cNvSpPr>
            <a:spLocks noGrp="1" noChangeArrowheads="1"/>
          </p:cNvSpPr>
          <p:nvPr>
            <p:ph type="body" idx="1"/>
          </p:nvPr>
        </p:nvSpPr>
        <p:spPr>
          <a:xfrm>
            <a:off x="381000" y="2362200"/>
            <a:ext cx="3429000" cy="4114800"/>
          </a:xfrm>
        </p:spPr>
        <p:txBody>
          <a:bodyPr/>
          <a:lstStyle/>
          <a:p>
            <a:pPr eaLnBrk="1" hangingPunct="1">
              <a:lnSpc>
                <a:spcPct val="90000"/>
              </a:lnSpc>
            </a:pPr>
            <a:r>
              <a:rPr lang="en-US" altLang="en-US" sz="2400" dirty="0" smtClean="0"/>
              <a:t>An observed increase in wavelength is called a </a:t>
            </a:r>
            <a:r>
              <a:rPr lang="en-US" altLang="en-US" sz="2400" u="sng" dirty="0" smtClean="0"/>
              <a:t>redshift</a:t>
            </a:r>
            <a:r>
              <a:rPr lang="en-US" altLang="en-US" sz="2400" dirty="0" smtClean="0"/>
              <a:t>, and a decrease in observed wavelength is called a </a:t>
            </a:r>
            <a:r>
              <a:rPr lang="en-US" altLang="en-US" sz="2400" u="sng" dirty="0" smtClean="0"/>
              <a:t>blueshift</a:t>
            </a:r>
            <a:r>
              <a:rPr lang="en-US" altLang="en-US" sz="2400" dirty="0" smtClean="0"/>
              <a:t> (regardless of whether or not the waves are visible)</a:t>
            </a:r>
          </a:p>
          <a:p>
            <a:pPr eaLnBrk="1" hangingPunct="1">
              <a:lnSpc>
                <a:spcPct val="90000"/>
              </a:lnSpc>
            </a:pPr>
            <a:r>
              <a:rPr lang="en-US" altLang="en-US" sz="2400" dirty="0" smtClean="0"/>
              <a:t>Doppler shift is used to determine an object’s velocity</a:t>
            </a:r>
          </a:p>
        </p:txBody>
      </p:sp>
      <p:pic>
        <p:nvPicPr>
          <p:cNvPr id="48132" name="Picture 4" descr="The Doppler shift is used to detect speeders by law enforcement officers.  As the wavelength of the reflected wave is determined by the (alleged) speeder's velocity, a wave that is shifted by too large an amount indicates speeding and a possible ticke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86200" y="2133600"/>
            <a:ext cx="4941888" cy="3768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85800" y="304800"/>
            <a:ext cx="7772400" cy="1143000"/>
          </a:xfrm>
        </p:spPr>
        <p:txBody>
          <a:bodyPr/>
          <a:lstStyle/>
          <a:p>
            <a:pPr eaLnBrk="1" hangingPunct="1"/>
            <a:r>
              <a:rPr lang="en-US" altLang="en-US" sz="4000" dirty="0" smtClean="0"/>
              <a:t>…and sometimes it can be modeled as a particle!</a:t>
            </a:r>
          </a:p>
        </p:txBody>
      </p:sp>
      <p:sp>
        <p:nvSpPr>
          <p:cNvPr id="8195" name="Rectangle 3"/>
          <p:cNvSpPr>
            <a:spLocks noGrp="1" noChangeArrowheads="1"/>
          </p:cNvSpPr>
          <p:nvPr>
            <p:ph type="body" idx="1"/>
          </p:nvPr>
        </p:nvSpPr>
        <p:spPr>
          <a:xfrm>
            <a:off x="685800" y="4724400"/>
            <a:ext cx="7772400" cy="1828800"/>
          </a:xfrm>
        </p:spPr>
        <p:txBody>
          <a:bodyPr/>
          <a:lstStyle/>
          <a:p>
            <a:pPr lvl="1" eaLnBrk="1" hangingPunct="1">
              <a:lnSpc>
                <a:spcPct val="90000"/>
              </a:lnSpc>
            </a:pPr>
            <a:r>
              <a:rPr lang="en-US" altLang="en-US" dirty="0" smtClean="0"/>
              <a:t>Light thought of as a stream of particles called </a:t>
            </a:r>
            <a:r>
              <a:rPr lang="en-US" altLang="en-US" b="1" i="1" dirty="0" smtClean="0"/>
              <a:t>photons</a:t>
            </a:r>
          </a:p>
          <a:p>
            <a:pPr lvl="1" eaLnBrk="1" hangingPunct="1">
              <a:lnSpc>
                <a:spcPct val="90000"/>
              </a:lnSpc>
            </a:pPr>
            <a:r>
              <a:rPr lang="en-US" altLang="en-US" dirty="0" smtClean="0"/>
              <a:t>Each photon particle carries energy, depending on its </a:t>
            </a:r>
            <a:r>
              <a:rPr lang="en-US" altLang="en-US" b="1" i="1" dirty="0" smtClean="0"/>
              <a:t>frequency</a:t>
            </a:r>
            <a:r>
              <a:rPr lang="en-US" altLang="en-US" dirty="0" smtClean="0"/>
              <a:t> or </a:t>
            </a:r>
            <a:r>
              <a:rPr lang="en-US" altLang="en-US" b="1" i="1" dirty="0" smtClean="0"/>
              <a:t>wavelength</a:t>
            </a:r>
            <a:endParaRPr lang="en-US" altLang="en-US" b="1" dirty="0" smtClean="0"/>
          </a:p>
        </p:txBody>
      </p:sp>
      <p:pic>
        <p:nvPicPr>
          <p:cNvPr id="8196" name="Picture 4" descr="Photons are really just packets of energy that move through space, delivering that energy to whatever they interact with."/>
          <p:cNvPicPr>
            <a:picLocks noChangeAspect="1" noChangeArrowheads="1"/>
          </p:cNvPicPr>
          <p:nvPr/>
        </p:nvPicPr>
        <p:blipFill>
          <a:blip r:embed="rId2" cstate="print">
            <a:extLst>
              <a:ext uri="{28A0092B-C50C-407E-A947-70E740481C1C}">
                <a14:useLocalDpi xmlns:a14="http://schemas.microsoft.com/office/drawing/2010/main" val="0"/>
              </a:ext>
            </a:extLst>
          </a:blip>
          <a:srcRect t="18620" b="8966"/>
          <a:stretch>
            <a:fillRect/>
          </a:stretch>
        </p:blipFill>
        <p:spPr bwMode="auto">
          <a:xfrm>
            <a:off x="990600" y="1524000"/>
            <a:ext cx="7224713"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685800" y="228600"/>
            <a:ext cx="7772400" cy="1143000"/>
          </a:xfrm>
        </p:spPr>
        <p:txBody>
          <a:bodyPr/>
          <a:lstStyle/>
          <a:p>
            <a:pPr eaLnBrk="1" hangingPunct="1"/>
            <a:r>
              <a:rPr lang="en-US" altLang="en-US" dirty="0" smtClean="0"/>
              <a:t>So which model do we use?</a:t>
            </a:r>
          </a:p>
        </p:txBody>
      </p:sp>
      <p:sp>
        <p:nvSpPr>
          <p:cNvPr id="9220" name="Rectangle 3"/>
          <p:cNvSpPr>
            <a:spLocks noGrp="1" noChangeArrowheads="1"/>
          </p:cNvSpPr>
          <p:nvPr>
            <p:ph type="body" idx="1"/>
          </p:nvPr>
        </p:nvSpPr>
        <p:spPr>
          <a:xfrm>
            <a:off x="228600" y="1752600"/>
            <a:ext cx="8610600" cy="4724400"/>
          </a:xfrm>
        </p:spPr>
        <p:txBody>
          <a:bodyPr/>
          <a:lstStyle/>
          <a:p>
            <a:pPr lvl="1" eaLnBrk="1" hangingPunct="1"/>
            <a:r>
              <a:rPr lang="en-US" altLang="en-US" sz="3200" dirty="0" smtClean="0"/>
              <a:t>Well, it depends!</a:t>
            </a:r>
          </a:p>
          <a:p>
            <a:pPr lvl="2" eaLnBrk="1" hangingPunct="1"/>
            <a:r>
              <a:rPr lang="en-US" altLang="en-US" sz="2800" dirty="0" smtClean="0"/>
              <a:t>In a vacuum, photons travel in straight lines, but behave like waves</a:t>
            </a:r>
          </a:p>
          <a:p>
            <a:pPr lvl="2" eaLnBrk="1" hangingPunct="1"/>
            <a:r>
              <a:rPr lang="en-US" altLang="en-US" sz="2800" dirty="0" smtClean="0"/>
              <a:t>Sub-atomic particles also act as waves</a:t>
            </a:r>
          </a:p>
          <a:p>
            <a:pPr lvl="2" eaLnBrk="1" hangingPunct="1"/>
            <a:r>
              <a:rPr lang="en-US" altLang="en-US" sz="2800" i="1" dirty="0" smtClean="0"/>
              <a:t>Wave-particle duality:</a:t>
            </a:r>
            <a:r>
              <a:rPr lang="en-US" altLang="en-US" sz="2800" dirty="0" smtClean="0"/>
              <a:t> All particles of nature behave as both a wave and a particle</a:t>
            </a:r>
          </a:p>
          <a:p>
            <a:pPr lvl="2" eaLnBrk="1" hangingPunct="1"/>
            <a:r>
              <a:rPr lang="en-US" altLang="en-US" sz="2800" dirty="0" smtClean="0"/>
              <a:t>The model we use to describe light’s behavior depends on the situation</a:t>
            </a:r>
          </a:p>
          <a:p>
            <a:pPr lvl="2" eaLnBrk="1" hangingPunct="1"/>
            <a:r>
              <a:rPr lang="en-US" altLang="en-US" sz="2800" dirty="0" smtClean="0"/>
              <a:t>We concentrate on the wave picture henceforth</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685800" y="304800"/>
            <a:ext cx="7772400" cy="914400"/>
          </a:xfrm>
        </p:spPr>
        <p:txBody>
          <a:bodyPr/>
          <a:lstStyle/>
          <a:p>
            <a:pPr eaLnBrk="1" hangingPunct="1"/>
            <a:r>
              <a:rPr lang="en-US" altLang="en-US" dirty="0" smtClean="0"/>
              <a:t>Light and Color</a:t>
            </a:r>
          </a:p>
        </p:txBody>
      </p:sp>
      <p:sp>
        <p:nvSpPr>
          <p:cNvPr id="10243" name="Rectangle 3"/>
          <p:cNvSpPr>
            <a:spLocks noGrp="1" noChangeArrowheads="1"/>
          </p:cNvSpPr>
          <p:nvPr>
            <p:ph type="body" sz="half" idx="1"/>
          </p:nvPr>
        </p:nvSpPr>
        <p:spPr>
          <a:xfrm>
            <a:off x="381000" y="4114800"/>
            <a:ext cx="4114800" cy="2514600"/>
          </a:xfrm>
        </p:spPr>
        <p:txBody>
          <a:bodyPr/>
          <a:lstStyle/>
          <a:p>
            <a:pPr eaLnBrk="1" hangingPunct="1">
              <a:lnSpc>
                <a:spcPct val="90000"/>
              </a:lnSpc>
            </a:pPr>
            <a:r>
              <a:rPr lang="en-US" altLang="en-US" sz="2400" dirty="0" smtClean="0"/>
              <a:t>Colors to which the human eye is sensitive is referred to as the </a:t>
            </a:r>
            <a:r>
              <a:rPr lang="en-US" altLang="en-US" sz="2400" b="1" i="1" dirty="0" smtClean="0"/>
              <a:t>visible spectrum</a:t>
            </a:r>
            <a:r>
              <a:rPr lang="en-US" altLang="en-US" sz="2400" dirty="0" smtClean="0"/>
              <a:t> </a:t>
            </a:r>
          </a:p>
          <a:p>
            <a:pPr eaLnBrk="1" hangingPunct="1">
              <a:lnSpc>
                <a:spcPct val="90000"/>
              </a:lnSpc>
            </a:pPr>
            <a:r>
              <a:rPr lang="en-US" altLang="en-US" sz="2400" dirty="0" smtClean="0"/>
              <a:t>In the wave theory, color is determined by the light’s </a:t>
            </a:r>
            <a:r>
              <a:rPr lang="en-US" altLang="en-US" sz="2400" b="1" i="1" dirty="0" smtClean="0"/>
              <a:t>wavelength</a:t>
            </a:r>
            <a:r>
              <a:rPr lang="en-US" altLang="en-US" sz="2400" dirty="0" smtClean="0"/>
              <a:t> (symbolized as </a:t>
            </a:r>
            <a:r>
              <a:rPr lang="en-US" altLang="en-US" sz="2400" dirty="0" smtClean="0">
                <a:latin typeface="Symbol" panose="05050102010706020507" pitchFamily="18" charset="2"/>
              </a:rPr>
              <a:t>l</a:t>
            </a:r>
            <a:r>
              <a:rPr lang="en-US" altLang="en-US" sz="2400" dirty="0" smtClean="0"/>
              <a:t>)</a:t>
            </a:r>
          </a:p>
        </p:txBody>
      </p:sp>
      <p:sp>
        <p:nvSpPr>
          <p:cNvPr id="10244" name="Rectangle 4"/>
          <p:cNvSpPr>
            <a:spLocks noGrp="1" noChangeArrowheads="1"/>
          </p:cNvSpPr>
          <p:nvPr>
            <p:ph type="body" sz="half" idx="2"/>
          </p:nvPr>
        </p:nvSpPr>
        <p:spPr>
          <a:xfrm>
            <a:off x="4724400" y="4114800"/>
            <a:ext cx="4191000" cy="2514600"/>
          </a:xfrm>
        </p:spPr>
        <p:txBody>
          <a:bodyPr/>
          <a:lstStyle/>
          <a:p>
            <a:pPr lvl="1" eaLnBrk="1" hangingPunct="1"/>
            <a:r>
              <a:rPr lang="en-US" altLang="en-US" dirty="0" smtClean="0"/>
              <a:t>The</a:t>
            </a:r>
            <a:r>
              <a:rPr lang="en-US" altLang="en-US" i="1" dirty="0" smtClean="0"/>
              <a:t> </a:t>
            </a:r>
            <a:r>
              <a:rPr lang="en-US" altLang="en-US" b="1" i="1" dirty="0" smtClean="0"/>
              <a:t>nanometer</a:t>
            </a:r>
            <a:r>
              <a:rPr lang="en-US" altLang="en-US" dirty="0" smtClean="0"/>
              <a:t> (10</a:t>
            </a:r>
            <a:r>
              <a:rPr lang="en-US" altLang="en-US" baseline="30000" dirty="0" smtClean="0"/>
              <a:t>-9</a:t>
            </a:r>
            <a:r>
              <a:rPr lang="en-US" altLang="en-US" dirty="0" smtClean="0"/>
              <a:t> m) is the convenient unit</a:t>
            </a:r>
          </a:p>
          <a:p>
            <a:pPr lvl="1" eaLnBrk="1" hangingPunct="1"/>
            <a:r>
              <a:rPr lang="en-US" altLang="en-US" dirty="0" smtClean="0"/>
              <a:t>Red = 700 nm (longest visible wavelength), violet = 400 nm (shortest visible wavelength)</a:t>
            </a:r>
          </a:p>
        </p:txBody>
      </p:sp>
      <p:pic>
        <p:nvPicPr>
          <p:cNvPr id="10245" name="Picture 5" descr="The wavelength of light is just what it sounds like - the length of one full oscillation of the electric or macnetic field.  In water waves, the wavelength is the distance between two successive peaks or crests.  It is measured starting at the top of one crest, over the valley in between, and then up to the next cres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219200"/>
            <a:ext cx="9117013" cy="2711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685800" y="152400"/>
            <a:ext cx="7772400" cy="762000"/>
          </a:xfrm>
        </p:spPr>
        <p:txBody>
          <a:bodyPr/>
          <a:lstStyle/>
          <a:p>
            <a:pPr eaLnBrk="1" hangingPunct="1"/>
            <a:r>
              <a:rPr lang="en-US" altLang="en-US" dirty="0" smtClean="0"/>
              <a:t>The Visible Spectrum</a:t>
            </a:r>
          </a:p>
        </p:txBody>
      </p:sp>
      <p:pic>
        <p:nvPicPr>
          <p:cNvPr id="11267" name="Picture 6" descr="Visible light is a very small fraction of the entire electromagnetic spectrum.  Our Sun emits most of its light in this part of the spectrum, which is why our eyes have evolved to be sensitive in this region."/>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4350" y="1295400"/>
            <a:ext cx="5575300" cy="520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Rectangle 4"/>
          <p:cNvSpPr>
            <a:spLocks noGrp="1" noChangeArrowheads="1"/>
          </p:cNvSpPr>
          <p:nvPr>
            <p:ph type="title"/>
          </p:nvPr>
        </p:nvSpPr>
        <p:spPr>
          <a:xfrm>
            <a:off x="685800" y="228600"/>
            <a:ext cx="7772400" cy="1143000"/>
          </a:xfrm>
        </p:spPr>
        <p:txBody>
          <a:bodyPr/>
          <a:lstStyle/>
          <a:p>
            <a:pPr eaLnBrk="1" hangingPunct="1"/>
            <a:r>
              <a:rPr lang="en-US" altLang="en-US" dirty="0" smtClean="0"/>
              <a:t>Frequency</a:t>
            </a:r>
          </a:p>
        </p:txBody>
      </p:sp>
      <p:sp>
        <p:nvSpPr>
          <p:cNvPr id="12292" name="Rectangle 5"/>
          <p:cNvSpPr>
            <a:spLocks noGrp="1" noChangeArrowheads="1"/>
          </p:cNvSpPr>
          <p:nvPr>
            <p:ph type="body" idx="1"/>
          </p:nvPr>
        </p:nvSpPr>
        <p:spPr>
          <a:xfrm>
            <a:off x="685800" y="1676400"/>
            <a:ext cx="7772400" cy="4114800"/>
          </a:xfrm>
        </p:spPr>
        <p:txBody>
          <a:bodyPr/>
          <a:lstStyle/>
          <a:p>
            <a:pPr eaLnBrk="1" hangingPunct="1"/>
            <a:r>
              <a:rPr lang="en-US" altLang="en-US" dirty="0" smtClean="0"/>
              <a:t>Sometimes it is more convenient to talk about light’s frequency</a:t>
            </a:r>
          </a:p>
          <a:p>
            <a:pPr lvl="1" eaLnBrk="1" hangingPunct="1"/>
            <a:r>
              <a:rPr lang="en-US" altLang="en-US" b="1" i="1" dirty="0" smtClean="0"/>
              <a:t>Frequency</a:t>
            </a:r>
            <a:r>
              <a:rPr lang="en-US" altLang="en-US" dirty="0" smtClean="0"/>
              <a:t> (or </a:t>
            </a:r>
            <a:r>
              <a:rPr lang="en-US" altLang="en-US" dirty="0" smtClean="0">
                <a:latin typeface="Symbol" panose="05050102010706020507" pitchFamily="18" charset="2"/>
              </a:rPr>
              <a:t>n</a:t>
            </a:r>
            <a:r>
              <a:rPr lang="en-US" altLang="en-US" dirty="0" smtClean="0"/>
              <a:t>) is the number of wave crests that pass a given point in 1 second (measured in Hertz, Hz)</a:t>
            </a:r>
          </a:p>
          <a:p>
            <a:pPr lvl="1" eaLnBrk="1" hangingPunct="1"/>
            <a:r>
              <a:rPr lang="en-US" altLang="en-US" dirty="0" smtClean="0"/>
              <a:t>Important relation: </a:t>
            </a:r>
            <a:r>
              <a:rPr lang="en-US" altLang="en-US" dirty="0" smtClean="0">
                <a:latin typeface="Symbol" panose="05050102010706020507" pitchFamily="18" charset="2"/>
              </a:rPr>
              <a:t>nl</a:t>
            </a:r>
            <a:r>
              <a:rPr lang="en-US" altLang="en-US" dirty="0" smtClean="0"/>
              <a:t> = c</a:t>
            </a:r>
          </a:p>
          <a:p>
            <a:pPr lvl="1" eaLnBrk="1" hangingPunct="1"/>
            <a:r>
              <a:rPr lang="en-US" altLang="en-US" dirty="0" smtClean="0"/>
              <a:t>Long wavelength = low frequency</a:t>
            </a:r>
          </a:p>
          <a:p>
            <a:pPr lvl="1" eaLnBrk="1" hangingPunct="1"/>
            <a:r>
              <a:rPr lang="en-US" altLang="en-US" dirty="0" smtClean="0"/>
              <a:t>Short wavelength = high frequency</a:t>
            </a:r>
          </a:p>
          <a:p>
            <a:pPr lvl="1" eaLnBrk="1" hangingPunct="1"/>
            <a:endParaRPr lang="en-US" altLang="en-US" dirty="0" smtClean="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8"/>
  <p:tag name="SECTOMILLISECCONVERTED" val="1"/>
  <p:tag name="MMPROD_UIDATA" val="&lt;database version=&quot;6.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 - &amp;quot;Chapter 4&amp;quot;&quot;/&gt;&lt;property id=&quot;20307&quot; value=&quot;256&quot;/&gt;&lt;/object&gt;&lt;object type=&quot;3&quot; unique_id=&quot;10005&quot;&gt;&lt;property id=&quot;20148&quot; value=&quot;5&quot;/&gt;&lt;property id=&quot;20300&quot; value=&quot;Slide 2 - &amp;quot;Light – the Astronomer’s Tool&amp;quot;&quot;/&gt;&lt;property id=&quot;20307&quot; value=&quot;257&quot;/&gt;&lt;/object&gt;&lt;object type=&quot;3&quot; unique_id=&quot;10006&quot;&gt;&lt;property id=&quot;20148&quot; value=&quot;5&quot;/&gt;&lt;property id=&quot;20300&quot; value=&quot;Slide 3 - &amp;quot;Properties of Light&amp;quot;&quot;/&gt;&lt;property id=&quot;20307&quot; value=&quot;258&quot;/&gt;&lt;/object&gt;&lt;object type=&quot;3&quot; unique_id=&quot;10007&quot;&gt;&lt;property id=&quot;20148&quot; value=&quot;5&quot;/&gt;&lt;property id=&quot;20300&quot; value=&quot;Slide 4 - &amp;quot;Sometimes light can be modeled as a wave…&amp;quot;&quot;/&gt;&lt;property id=&quot;20307&quot; value=&quot;259&quot;/&gt;&lt;/object&gt;&lt;object type=&quot;3&quot; unique_id=&quot;10008&quot;&gt;&lt;property id=&quot;20148&quot; value=&quot;5&quot;/&gt;&lt;property id=&quot;20300&quot; value=&quot;Slide 5 - &amp;quot;…and sometimes it can be modeled as a particle!&amp;quot;&quot;/&gt;&lt;property id=&quot;20307&quot; value=&quot;260&quot;/&gt;&lt;/object&gt;&lt;object type=&quot;3&quot; unique_id=&quot;10009&quot;&gt;&lt;property id=&quot;20148&quot; value=&quot;5&quot;/&gt;&lt;property id=&quot;20300&quot; value=&quot;Slide 6 - &amp;quot;So which model do we use?&amp;quot;&quot;/&gt;&lt;property id=&quot;20307&quot; value=&quot;261&quot;/&gt;&lt;/object&gt;&lt;object type=&quot;3&quot; unique_id=&quot;10010&quot;&gt;&lt;property id=&quot;20148&quot; value=&quot;5&quot;/&gt;&lt;property id=&quot;20300&quot; value=&quot;Slide 7 - &amp;quot;Light and Color&amp;quot;&quot;/&gt;&lt;property id=&quot;20307&quot; value=&quot;262&quot;/&gt;&lt;/object&gt;&lt;object type=&quot;3&quot; unique_id=&quot;10011&quot;&gt;&lt;property id=&quot;20148&quot; value=&quot;5&quot;/&gt;&lt;property id=&quot;20300&quot; value=&quot;Slide 8 - &amp;quot;The Visible Spectrum&amp;quot;&quot;/&gt;&lt;property id=&quot;20307&quot; value=&quot;263&quot;/&gt;&lt;/object&gt;&lt;object type=&quot;3&quot; unique_id=&quot;10012&quot;&gt;&lt;property id=&quot;20148&quot; value=&quot;5&quot;/&gt;&lt;property id=&quot;20300&quot; value=&quot;Slide 9 - &amp;quot;Frequency&amp;quot;&quot;/&gt;&lt;property id=&quot;20307&quot; value=&quot;264&quot;/&gt;&lt;/object&gt;&lt;object type=&quot;3&quot; unique_id=&quot;10013&quot;&gt;&lt;property id=&quot;20148&quot; value=&quot;5&quot;/&gt;&lt;property id=&quot;20300&quot; value=&quot;Slide 10 - &amp;quot;White light – a mixture of all colors&amp;quot;&quot;/&gt;&lt;property id=&quot;20307&quot; value=&quot;265&quot;/&gt;&lt;/object&gt;&lt;object type=&quot;3&quot; unique_id=&quot;10014&quot;&gt;&lt;property id=&quot;20148&quot; value=&quot;5&quot;/&gt;&lt;property id=&quot;20300&quot; value=&quot;Slide 11 - &amp;quot;The Electromagnetic Spectrum&amp;quot;&quot;/&gt;&lt;property id=&quot;20307&quot; value=&quot;266&quot;/&gt;&lt;/object&gt;&lt;object type=&quot;3&quot; unique_id=&quot;10015&quot;&gt;&lt;property id=&quot;20148&quot; value=&quot;5&quot;/&gt;&lt;property id=&quot;20300&quot; value=&quot;Slide 12 - &amp;quot;Infrared Radiation&amp;quot;&quot;/&gt;&lt;property id=&quot;20307&quot; value=&quot;267&quot;/&gt;&lt;/object&gt;&lt;object type=&quot;3&quot; unique_id=&quot;10016&quot;&gt;&lt;property id=&quot;20148&quot; value=&quot;5&quot;/&gt;&lt;property id=&quot;20300&quot; value=&quot;Slide 13 - &amp;quot;Ultraviolet Light&amp;quot;&quot;/&gt;&lt;property id=&quot;20307&quot; value=&quot;268&quot;/&gt;&lt;/object&gt;&lt;object type=&quot;3&quot; unique_id=&quot;10017&quot;&gt;&lt;property id=&quot;20148&quot; value=&quot;5&quot;/&gt;&lt;property id=&quot;20300&quot; value=&quot;Slide 14 - &amp;quot;Radio Waves&amp;quot;&quot;/&gt;&lt;property id=&quot;20307&quot; value=&quot;269&quot;/&gt;&lt;/object&gt;&lt;object type=&quot;3&quot; unique_id=&quot;10018&quot;&gt;&lt;property id=&quot;20148&quot; value=&quot;5&quot;/&gt;&lt;property id=&quot;20300&quot; value=&quot;Slide 15 - &amp;quot;X-Rays&amp;quot;&quot;/&gt;&lt;property id=&quot;20307&quot; value=&quot;270&quot;/&gt;&lt;/object&gt;&lt;object type=&quot;3&quot; unique_id=&quot;10019&quot;&gt;&lt;property id=&quot;20148&quot; value=&quot;5&quot;/&gt;&lt;property id=&quot;20300&quot; value=&quot;Slide 16 - &amp;quot;Gamma Rays&amp;quot;&quot;/&gt;&lt;property id=&quot;20307&quot; value=&quot;271&quot;/&gt;&lt;/object&gt;&lt;object type=&quot;3&quot; unique_id=&quot;10020&quot;&gt;&lt;property id=&quot;20148&quot; value=&quot;5&quot;/&gt;&lt;property id=&quot;20300&quot; value=&quot;Slide 17 - &amp;quot;Energy Carried by Electromagnetic Radiation&amp;quot;&quot;/&gt;&lt;property id=&quot;20307&quot; value=&quot;272&quot;/&gt;&lt;/object&gt;&lt;object type=&quot;3&quot; unique_id=&quot;10021&quot;&gt;&lt;property id=&quot;20148&quot; value=&quot;5&quot;/&gt;&lt;property id=&quot;20300&quot; value=&quot;Slide 19 - &amp;quot;Matter and Heat&amp;quot;&quot;/&gt;&lt;property id=&quot;20307&quot; value=&quot;296&quot;/&gt;&lt;/object&gt;&lt;object type=&quot;3&quot; unique_id=&quot;10022&quot;&gt;&lt;property id=&quot;20148&quot; value=&quot;5&quot;/&gt;&lt;property id=&quot;20300&quot; value=&quot;Slide 20 - &amp;quot;A New View of Temperature&amp;quot;&quot;/&gt;&lt;property id=&quot;20307&quot; value=&quot;297&quot;/&gt;&lt;/object&gt;&lt;object type=&quot;3&quot; unique_id=&quot;10023&quot;&gt;&lt;property id=&quot;20148&quot; value=&quot;5&quot;/&gt;&lt;property id=&quot;20300&quot; value=&quot;Slide 21 - &amp;quot;The Kelvin Temperature Scale&amp;quot;&quot;/&gt;&lt;property id=&quot;20307&quot; value=&quot;298&quot;/&gt;&lt;/object&gt;&lt;object type=&quot;3&quot; unique_id=&quot;10024&quot;&gt;&lt;property id=&quot;20148&quot; value=&quot;5&quot;/&gt;&lt;property id=&quot;20300&quot; value=&quot;Slide 22 - &amp;quot;Wien’s Law&amp;quot;&quot;/&gt;&lt;property id=&quot;20307&quot; value=&quot;273&quot;/&gt;&lt;/object&gt;&lt;object type=&quot;3&quot; unique_id=&quot;10025&quot;&gt;&lt;property id=&quot;20148&quot; value=&quot;5&quot;/&gt;&lt;property id=&quot;20300&quot; value=&quot;Slide 23 - &amp;quot;Radiation and Temperature&amp;quot;&quot;/&gt;&lt;property id=&quot;20307&quot; value=&quot;274&quot;/&gt;&lt;/object&gt;&lt;object type=&quot;3&quot; unique_id=&quot;10026&quot;&gt;&lt;property id=&quot;20148&quot; value=&quot;5&quot;/&gt;&lt;property id=&quot;20300&quot; value=&quot;Slide 24 - &amp;quot;Ideal Blackbodies&amp;quot;&quot;/&gt;&lt;property id=&quot;20307&quot; value=&quot;275&quot;/&gt;&lt;/object&gt;&lt;object type=&quot;3&quot; unique_id=&quot;10027&quot;&gt;&lt;property id=&quot;20148&quot; value=&quot;5&quot;/&gt;&lt;property id=&quot;20300&quot; value=&quot;Slide 25 - &amp;quot;Blackbodies and Wien’s Law&amp;quot;&quot;/&gt;&lt;property id=&quot;20307&quot; value=&quot;276&quot;/&gt;&lt;/object&gt;&lt;object type=&quot;3&quot; unique_id=&quot;10028&quot;&gt;&lt;property id=&quot;20148&quot; value=&quot;5&quot;/&gt;&lt;property id=&quot;20300&quot; value=&quot;Slide 27 - &amp;quot;The Structure of Atoms&amp;quot;&quot;/&gt;&lt;property id=&quot;20307&quot; value=&quot;277&quot;/&gt;&lt;/object&gt;&lt;object type=&quot;3&quot; unique_id=&quot;10029&quot;&gt;&lt;property id=&quot;20148&quot; value=&quot;5&quot;/&gt;&lt;property id=&quot;20300&quot; value=&quot;Slide 26 - &amp;quot;The Chemical Elements&amp;quot;&quot;/&gt;&lt;property id=&quot;20307&quot; value=&quot;278&quot;/&gt;&lt;/object&gt;&lt;object type=&quot;3&quot; unique_id=&quot;10030&quot;&gt;&lt;property id=&quot;20148&quot; value=&quot;5&quot;/&gt;&lt;property id=&quot;20300&quot; value=&quot;Slide 28 - &amp;quot;Electron Orbitals&amp;quot;&quot;/&gt;&lt;property id=&quot;20307&quot; value=&quot;279&quot;/&gt;&lt;/object&gt;&lt;object type=&quot;3&quot; unique_id=&quot;10031&quot;&gt;&lt;property id=&quot;20148&quot; value=&quot;5&quot;/&gt;&lt;property id=&quot;20300&quot; value=&quot;Slide 29 - &amp;quot;Energy Change in an Atom&amp;quot;&quot;/&gt;&lt;property id=&quot;20307&quot; value=&quot;280&quot;/&gt;&lt;/object&gt;&lt;object type=&quot;3&quot; unique_id=&quot;10032&quot;&gt;&lt;property id=&quot;20148&quot; value=&quot;5&quot;/&gt;&lt;property id=&quot;20300&quot; value=&quot;Slide 30 - &amp;quot;Conservation of Energy&amp;quot;&quot;/&gt;&lt;property id=&quot;20307&quot; value=&quot;281&quot;/&gt;&lt;/object&gt;&lt;object type=&quot;3&quot; unique_id=&quot;10033&quot;&gt;&lt;property id=&quot;20148&quot; value=&quot;5&quot;/&gt;&lt;property id=&quot;20300&quot; value=&quot;Slide 31 - &amp;quot;Emission&amp;quot;&quot;/&gt;&lt;property id=&quot;20307&quot; value=&quot;283&quot;/&gt;&lt;/object&gt;&lt;object type=&quot;3&quot; unique_id=&quot;10034&quot;&gt;&lt;property id=&quot;20148&quot; value=&quot;5&quot;/&gt;&lt;property id=&quot;20300&quot; value=&quot;Slide 32 - &amp;quot;Absorption&amp;quot;&quot;/&gt;&lt;property id=&quot;20307&quot; value=&quot;282&quot;/&gt;&lt;/object&gt;&lt;object type=&quot;3&quot; unique_id=&quot;10035&quot;&gt;&lt;property id=&quot;20148&quot; value=&quot;5&quot;/&gt;&lt;property id=&quot;20300&quot; value=&quot;Slide 33 - &amp;quot;Spectroscopy&amp;quot;&quot;/&gt;&lt;property id=&quot;20307&quot; value=&quot;284&quot;/&gt;&lt;/object&gt;&lt;object type=&quot;3&quot; unique_id=&quot;10036&quot;&gt;&lt;property id=&quot;20148&quot; value=&quot;5&quot;/&gt;&lt;property id=&quot;20300&quot; value=&quot;Slide 34 - &amp;quot;Formation of a Spectrum&amp;quot;&quot;/&gt;&lt;property id=&quot;20307&quot; value=&quot;285&quot;/&gt;&lt;/object&gt;&lt;object type=&quot;3&quot; unique_id=&quot;10037&quot;&gt;&lt;property id=&quot;20148&quot; value=&quot;5&quot;/&gt;&lt;property id=&quot;20300&quot; value=&quot;Slide 35 - &amp;quot;Types of Spectra&amp;quot;&quot;/&gt;&lt;property id=&quot;20307&quot; value=&quot;286&quot;/&gt;&lt;/object&gt;&lt;object type=&quot;3&quot; unique_id=&quot;10038&quot;&gt;&lt;property id=&quot;20148&quot; value=&quot;5&quot;/&gt;&lt;property id=&quot;20300&quot; value=&quot;Slide 36 - &amp;quot;Hydrogen Emission Spectrum&amp;quot;&quot;/&gt;&lt;property id=&quot;20307&quot; value=&quot;287&quot;/&gt;&lt;/object&gt;&lt;object type=&quot;3&quot; unique_id=&quot;10039&quot;&gt;&lt;property id=&quot;20148&quot; value=&quot;5&quot;/&gt;&lt;property id=&quot;20300&quot; value=&quot;Slide 37 - &amp;quot;Helium Emission Spectrum&amp;quot;&quot;/&gt;&lt;property id=&quot;20307&quot; value=&quot;289&quot;/&gt;&lt;/object&gt;&lt;object type=&quot;3&quot; unique_id=&quot;10040&quot;&gt;&lt;property id=&quot;20148&quot; value=&quot;5&quot;/&gt;&lt;property id=&quot;20300&quot; value=&quot;Slide 38 - &amp;quot;Continuous and Absorption Spectra&amp;quot;&quot;/&gt;&lt;property id=&quot;20307&quot; value=&quot;288&quot;/&gt;&lt;/object&gt;&lt;object type=&quot;3&quot; unique_id=&quot;10041&quot;&gt;&lt;property id=&quot;20148&quot; value=&quot;5&quot;/&gt;&lt;property id=&quot;20300&quot; value=&quot;Slide 39 - &amp;quot;Astronomical Spectra&amp;quot;&quot;/&gt;&lt;property id=&quot;20307&quot; value=&quot;290&quot;/&gt;&lt;/object&gt;&lt;object type=&quot;3&quot; unique_id=&quot;10042&quot;&gt;&lt;property id=&quot;20148&quot; value=&quot;5&quot;/&gt;&lt;property id=&quot;20300&quot; value=&quot;Slide 42 - &amp;quot;Doppler Shift in Sound&amp;quot;&quot;/&gt;&lt;property id=&quot;20307&quot; value=&quot;291&quot;/&gt;&lt;/object&gt;&lt;object type=&quot;3&quot; unique_id=&quot;10043&quot;&gt;&lt;property id=&quot;20148&quot; value=&quot;5&quot;/&gt;&lt;property id=&quot;20300&quot; value=&quot;Slide 43 - &amp;quot;Doppler Shift &amp;#x0D;&amp;#x0A;in Light&amp;quot;&quot;/&gt;&lt;property id=&quot;20307&quot; value=&quot;292&quot;/&gt;&lt;/object&gt;&lt;object type=&quot;3&quot; unique_id=&quot;10044&quot;&gt;&lt;property id=&quot;20148&quot; value=&quot;5&quot;/&gt;&lt;property id=&quot;20300&quot; value=&quot;Slide 44 - &amp;quot;Redshift and Blueshift&amp;quot;&quot;/&gt;&lt;property id=&quot;20307&quot; value=&quot;293&quot;/&gt;&lt;/object&gt;&lt;object type=&quot;3&quot; unique_id=&quot;10045&quot;&gt;&lt;property id=&quot;20148&quot; value=&quot;5&quot;/&gt;&lt;property id=&quot;20300&quot; value=&quot;Slide 40 - &amp;quot;Absorption in the Atmosphere&amp;quot;&quot;/&gt;&lt;property id=&quot;20307&quot; value=&quot;294&quot;/&gt;&lt;/object&gt;&lt;object type=&quot;3&quot; unique_id=&quot;10046&quot;&gt;&lt;property id=&quot;20148&quot; value=&quot;5&quot;/&gt;&lt;property id=&quot;20300&quot; value=&quot;Slide 41 - &amp;quot;Atmospheric Windows&amp;quot;&quot;/&gt;&lt;property id=&quot;20307&quot; value=&quot;295&quot;/&gt;&lt;/object&gt;&lt;object type=&quot;3&quot; unique_id=&quot;10732&quot;&gt;&lt;property id=&quot;20148&quot; value=&quot;5&quot;/&gt;&lt;property id=&quot;20300&quot; value=&quot;Slide 18 - &amp;quot;Different Wavelengths, Different Science&amp;quot;&quot;/&gt;&lt;property id=&quot;20307&quot; value=&quot;299&quot;/&gt;&lt;/object&gt;&lt;/object&gt;&lt;/object&gt;&lt;/database&gt;"/>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628</TotalTime>
  <Words>1638</Words>
  <Application>Microsoft Office PowerPoint</Application>
  <PresentationFormat>On-screen Show (4:3)</PresentationFormat>
  <Paragraphs>168</Paragraphs>
  <Slides>44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44</vt:i4>
      </vt:variant>
    </vt:vector>
  </HeadingPairs>
  <TitlesOfParts>
    <vt:vector size="48" baseType="lpstr">
      <vt:lpstr>Symbol</vt:lpstr>
      <vt:lpstr>Times New Roman</vt:lpstr>
      <vt:lpstr>ヒラギノ角ゴ Pro W3</vt:lpstr>
      <vt:lpstr>Default Design</vt:lpstr>
      <vt:lpstr>Chapter 4</vt:lpstr>
      <vt:lpstr>Light – the Astronomer’s Tool</vt:lpstr>
      <vt:lpstr>Properties of Light</vt:lpstr>
      <vt:lpstr>Sometimes light can be modeled as a wave…</vt:lpstr>
      <vt:lpstr>…and sometimes it can be modeled as a particle!</vt:lpstr>
      <vt:lpstr>So which model do we use?</vt:lpstr>
      <vt:lpstr>Light and Color</vt:lpstr>
      <vt:lpstr>The Visible Spectrum</vt:lpstr>
      <vt:lpstr>Frequency</vt:lpstr>
      <vt:lpstr>White light – a mixture of all colors</vt:lpstr>
      <vt:lpstr>The Electromagnetic Spectrum</vt:lpstr>
      <vt:lpstr>Infrared Radiation</vt:lpstr>
      <vt:lpstr>Ultraviolet Light</vt:lpstr>
      <vt:lpstr>Radio Waves</vt:lpstr>
      <vt:lpstr>X-Rays</vt:lpstr>
      <vt:lpstr>Gamma Rays</vt:lpstr>
      <vt:lpstr>Energy Carried by Electromagnetic Radiation</vt:lpstr>
      <vt:lpstr>Different Wavelengths, Different Science</vt:lpstr>
      <vt:lpstr>Matter and Heat</vt:lpstr>
      <vt:lpstr>A New View of Temperature</vt:lpstr>
      <vt:lpstr>The Kelvin Temperature Scale</vt:lpstr>
      <vt:lpstr>Wien’s Law</vt:lpstr>
      <vt:lpstr>Radiation and Temperature</vt:lpstr>
      <vt:lpstr>Ideal Blackbodies</vt:lpstr>
      <vt:lpstr>Blackbodies and Wien’s Law</vt:lpstr>
      <vt:lpstr>The Chemical Elements</vt:lpstr>
      <vt:lpstr>The Structure of Atoms</vt:lpstr>
      <vt:lpstr>Electron Orbitals</vt:lpstr>
      <vt:lpstr>Energy Change in an Atom</vt:lpstr>
      <vt:lpstr>Conservation of Energy</vt:lpstr>
      <vt:lpstr>Emission</vt:lpstr>
      <vt:lpstr>Absorption</vt:lpstr>
      <vt:lpstr>Spectroscopy</vt:lpstr>
      <vt:lpstr>Formation of a Spectrum</vt:lpstr>
      <vt:lpstr>Types of Spectra</vt:lpstr>
      <vt:lpstr>Hydrogen Emission Spectrum</vt:lpstr>
      <vt:lpstr>Helium Emission Spectrum</vt:lpstr>
      <vt:lpstr>Continuous and Absorption Spectra</vt:lpstr>
      <vt:lpstr>Astronomical Spectra</vt:lpstr>
      <vt:lpstr>Absorption in the Atmosphere</vt:lpstr>
      <vt:lpstr>Atmospheric Windows</vt:lpstr>
      <vt:lpstr>Doppler Shift in Sound</vt:lpstr>
      <vt:lpstr>Doppler Shift  in Light</vt:lpstr>
      <vt:lpstr>Redshift and Blueshift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4</dc:title>
  <dc:creator>Patrick</dc:creator>
  <cp:lastModifiedBy>Donna Meeks</cp:lastModifiedBy>
  <cp:revision>91</cp:revision>
  <dcterms:created xsi:type="dcterms:W3CDTF">2007-05-13T17:08:26Z</dcterms:created>
  <dcterms:modified xsi:type="dcterms:W3CDTF">2019-02-15T13:53:36Z</dcterms:modified>
</cp:coreProperties>
</file>