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3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2" r:id="rId38"/>
    <p:sldId id="291" r:id="rId39"/>
    <p:sldId id="293" r:id="rId40"/>
    <p:sldId id="295" r:id="rId41"/>
    <p:sldId id="294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20" r:id="rId66"/>
    <p:sldId id="319" r:id="rId67"/>
    <p:sldId id="321" r:id="rId68"/>
    <p:sldId id="322" r:id="rId69"/>
    <p:sldId id="323" r:id="rId70"/>
    <p:sldId id="325" r:id="rId71"/>
    <p:sldId id="326" r:id="rId72"/>
    <p:sldId id="327" r:id="rId73"/>
    <p:sldId id="328" r:id="rId74"/>
    <p:sldId id="329" r:id="rId75"/>
    <p:sldId id="330" r:id="rId7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2" d="100"/>
          <a:sy n="92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AE7E63-AB94-4300-866A-744531B234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01B1355-D5B1-45F3-9B3E-1F53EF03D5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616083-509D-46AB-AF76-F7B396EF7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A59A-BD34-4DDB-AC7F-FD5F82365CF6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4B3053-4589-4E6D-878A-EA276DC21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8C2C1AD-DEAA-4195-86B0-00B369774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4C2A-4597-4B06-B51C-CACDE80E7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59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2A1BD1-0B1E-4246-819C-D8B60110F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1F20F4C-8D63-4C1E-BF7A-7040BAD12B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3B7525-DD10-4F21-8ED7-BF3BBD571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A59A-BD34-4DDB-AC7F-FD5F82365CF6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2BA8F2-61C7-42D5-98C7-57A35AA1B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5E31A14-0161-49E8-82EA-83B24ABEB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4C2A-4597-4B06-B51C-CACDE80E7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7A9F852-A409-48D1-825A-6770AC4177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EEF5619-0052-4173-8D04-C6B7480574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7250BCC-D417-43D6-B2E5-71EDDCDF6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A59A-BD34-4DDB-AC7F-FD5F82365CF6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D2ABA43-4AD5-4560-BA3E-215D35380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3127497-6828-42EF-9C82-67B136A5E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4C2A-4597-4B06-B51C-CACDE80E7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41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664FAC-2697-46C6-8EEB-2A50703F0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A2AA70-9948-444E-930B-C2F6CC60F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237D792-FDE0-4270-93CF-3116AB61C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A59A-BD34-4DDB-AC7F-FD5F82365CF6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5BFC04-6DE0-4140-A550-4D168491F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61A3DA-1C26-4C6E-A6A4-38BAAF3A0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4C2A-4597-4B06-B51C-CACDE80E7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04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861D3D-42A2-4C7F-B359-A4EC01C76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E7094D9-AA69-4E2F-9C8E-E013EDD2C8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D5F824-7953-4649-B6B8-30C4BC636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A59A-BD34-4DDB-AC7F-FD5F82365CF6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BB61DF1-A907-445F-8035-C4CA5E56A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C83E9E-2E0E-4F46-84A6-7219D8678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4C2A-4597-4B06-B51C-CACDE80E7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707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9DEA9C-2B6D-4A1E-AED3-7A3ABA7AF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FFCED0-4B02-437F-8E6C-3BA70E4CF5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47678B8-5C46-41FF-AA3B-22E235D55F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B171E02-3447-4A24-AEFE-855D751AC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A59A-BD34-4DDB-AC7F-FD5F82365CF6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877C64E-92F5-4063-8B15-B47FB5474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0A7C1F8-5C16-4AE0-AF41-7EBCD1A7D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4C2A-4597-4B06-B51C-CACDE80E7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8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F47F77-1DC7-4B01-A69C-78017D776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9E5A68B-7866-431F-812A-CE3AAEE614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0C1B62C-BFA0-41CD-95A5-75E06AC61A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5A129BA-324D-4D74-A964-B095A04DB7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4A45E47-A68D-4656-8A26-1508276495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6A2644C-CF9B-4BAC-B1B7-A2BEBBDD5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A59A-BD34-4DDB-AC7F-FD5F82365CF6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12855F6-D640-46FB-8A29-960CD4EB2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381E50F-83B5-4FAC-A733-CC9E246CC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4C2A-4597-4B06-B51C-CACDE80E7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79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FC8DD5-9184-4E80-9DF3-570BBD981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FC478D2-DF1C-4975-A86E-D90F76FD7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A59A-BD34-4DDB-AC7F-FD5F82365CF6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805F571-28C5-4DB8-83C5-A4CE58368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5A777FD-2A3B-4E7B-8D41-9D33B678F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4C2A-4597-4B06-B51C-CACDE80E7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999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43DAA22-D66A-420C-B26E-1D9E9B504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A59A-BD34-4DDB-AC7F-FD5F82365CF6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DC8A2F7-8E9D-4E0D-84A9-52584F482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C4B16F4-DB3E-4021-8840-5E86EF833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4C2A-4597-4B06-B51C-CACDE80E7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56EAD9-DA61-4038-82E5-AF28D3FC7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86C62F-E445-4FC3-8A96-C67CAEB1D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97970F7-052E-41FF-A3D0-A30E29046A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F8BBAC0-0BDB-4DCF-8CB0-5B9AC42FA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A59A-BD34-4DDB-AC7F-FD5F82365CF6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B2E1BFB-7579-4566-AA82-F0EB359B5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864A5CB-43BA-42BC-A3AE-6213EC605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4C2A-4597-4B06-B51C-CACDE80E7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811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9353AA-1CB9-4928-BB30-BD4A116C5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38AF0CB-137E-4294-ABF7-BA6CEBAE38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5903193-9C10-44EA-8E09-7881CA0A0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5A43BFA-3FC6-4BB0-A15E-07313C880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A59A-BD34-4DDB-AC7F-FD5F82365CF6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798B8FC-A86D-4FA3-9F1A-3538E7066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07849AA-FC6B-434F-A43C-216B51EC8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4C2A-4597-4B06-B51C-CACDE80E7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011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EA2E1C3-596E-44F0-A40B-DA00B898F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8222230-5E79-4F92-BA18-9C6EEFC7E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E689329-6447-4A85-B1AC-07B5CA7BFB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2A59A-BD34-4DDB-AC7F-FD5F82365CF6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6031B3-63F6-4CE0-852A-847CD6AEAF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E45A60-37A3-492F-A294-268B9C1487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C4C2A-4597-4B06-B51C-CACDE80E7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3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734046-FC51-4441-A2D9-D80ED0FD2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ASTRO UNIT 1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317BD5-BB0D-46A9-8C09-C41F6204F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36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BC94C0-F3E2-447B-8359-00D432835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0CDA65-BBBE-47E2-A35B-3F2C5D3AB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/>
              <a:t>Why does the sun appear to rise and set in the sky?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261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8692A2-A719-48E6-9CB4-01A7A352C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RQA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BEA915-9363-425C-A2E4-75A840F0F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/>
              <a:t>Because the Earth rotates on its axis.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417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EB434B-DB56-4B68-9682-BAD82CA15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0A866F-54D9-48E7-8DA7-C1BCCDDCA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What is the general motion of the stars at night?</a:t>
            </a:r>
          </a:p>
        </p:txBody>
      </p:sp>
    </p:spTree>
    <p:extLst>
      <p:ext uri="{BB962C8B-B14F-4D97-AF65-F5344CB8AC3E}">
        <p14:creationId xmlns:p14="http://schemas.microsoft.com/office/powerpoint/2010/main" val="1775036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B373C2-A837-498B-AE29-286ABFCF3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RQA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F6C94E-603F-492A-8A7E-288CBA54B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East to West</a:t>
            </a:r>
          </a:p>
        </p:txBody>
      </p:sp>
    </p:spTree>
    <p:extLst>
      <p:ext uri="{BB962C8B-B14F-4D97-AF65-F5344CB8AC3E}">
        <p14:creationId xmlns:p14="http://schemas.microsoft.com/office/powerpoint/2010/main" val="1187507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0ECD0B-DDEC-4FDF-88A2-932E9B4EA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DEA005-3E2A-4DF4-88F2-8EF5B53D4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If you were standing at the Earth’s equator, where will you find Polaris?</a:t>
            </a:r>
          </a:p>
        </p:txBody>
      </p:sp>
    </p:spTree>
    <p:extLst>
      <p:ext uri="{BB962C8B-B14F-4D97-AF65-F5344CB8AC3E}">
        <p14:creationId xmlns:p14="http://schemas.microsoft.com/office/powerpoint/2010/main" val="1841615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6C57CE-A39B-4032-86E1-7ECE86E6A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RQA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FA4A9A-11CF-49C4-93D2-B0E60D65C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On the horizon in the North</a:t>
            </a:r>
          </a:p>
        </p:txBody>
      </p:sp>
    </p:spTree>
    <p:extLst>
      <p:ext uri="{BB962C8B-B14F-4D97-AF65-F5344CB8AC3E}">
        <p14:creationId xmlns:p14="http://schemas.microsoft.com/office/powerpoint/2010/main" val="3527466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7E53EC-7F08-4CE2-85D5-96323FA78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A2B6DE-677E-4A9C-BE9B-6AE2FFE66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What instrument can be used to measure altitude of Polaris?</a:t>
            </a:r>
          </a:p>
        </p:txBody>
      </p:sp>
    </p:spTree>
    <p:extLst>
      <p:ext uri="{BB962C8B-B14F-4D97-AF65-F5344CB8AC3E}">
        <p14:creationId xmlns:p14="http://schemas.microsoft.com/office/powerpoint/2010/main" val="43656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963AB7-4A21-4CE9-B38C-3E8AA37F2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RQA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5EE3E1-1F32-4B97-8093-CD934A117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Astrolabe</a:t>
            </a:r>
          </a:p>
        </p:txBody>
      </p:sp>
    </p:spTree>
    <p:extLst>
      <p:ext uri="{BB962C8B-B14F-4D97-AF65-F5344CB8AC3E}">
        <p14:creationId xmlns:p14="http://schemas.microsoft.com/office/powerpoint/2010/main" val="288109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F6D1B1-A038-42CA-9331-CCDAA52C7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AC9C66-08B7-42C9-A31A-4D52B8777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The edge of the sky that appears to touch the land is known as?</a:t>
            </a:r>
          </a:p>
        </p:txBody>
      </p:sp>
    </p:spTree>
    <p:extLst>
      <p:ext uri="{BB962C8B-B14F-4D97-AF65-F5344CB8AC3E}">
        <p14:creationId xmlns:p14="http://schemas.microsoft.com/office/powerpoint/2010/main" val="22926638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BDF970-EAE8-407A-96FF-25DD8C692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RQA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EE9222-BFF0-4097-9085-32F7C63D1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Horizon</a:t>
            </a:r>
          </a:p>
        </p:txBody>
      </p:sp>
    </p:spTree>
    <p:extLst>
      <p:ext uri="{BB962C8B-B14F-4D97-AF65-F5344CB8AC3E}">
        <p14:creationId xmlns:p14="http://schemas.microsoft.com/office/powerpoint/2010/main" val="188762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011E8D51-5AC0-4457-A54F-B83E844EA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 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092A1D91-9BEC-43D0-9335-6A9FD6611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What is the point directly over head called?</a:t>
            </a:r>
          </a:p>
        </p:txBody>
      </p:sp>
    </p:spTree>
    <p:extLst>
      <p:ext uri="{BB962C8B-B14F-4D97-AF65-F5344CB8AC3E}">
        <p14:creationId xmlns:p14="http://schemas.microsoft.com/office/powerpoint/2010/main" val="30963113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F346D5-FCB1-46FB-A836-9A458EC69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B9298B-C50B-491B-95C5-9486F3D0B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If you observed an object in the sky and needed to record your findings what coordinates will you need?</a:t>
            </a:r>
          </a:p>
        </p:txBody>
      </p:sp>
    </p:spTree>
    <p:extLst>
      <p:ext uri="{BB962C8B-B14F-4D97-AF65-F5344CB8AC3E}">
        <p14:creationId xmlns:p14="http://schemas.microsoft.com/office/powerpoint/2010/main" val="32799392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EBF4C1-312B-4E89-96C8-05130A272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RQA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4102D4-D1EF-4C10-9709-1B8D38B4F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Right ascension and Declination</a:t>
            </a:r>
          </a:p>
        </p:txBody>
      </p:sp>
    </p:spTree>
    <p:extLst>
      <p:ext uri="{BB962C8B-B14F-4D97-AF65-F5344CB8AC3E}">
        <p14:creationId xmlns:p14="http://schemas.microsoft.com/office/powerpoint/2010/main" val="33768059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6950A0-0BC2-494F-B397-131BAF9F1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90CD3E-7A97-4534-9620-26B171FB5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If you were at the North Pole where will Polaris be?</a:t>
            </a:r>
          </a:p>
        </p:txBody>
      </p:sp>
    </p:spTree>
    <p:extLst>
      <p:ext uri="{BB962C8B-B14F-4D97-AF65-F5344CB8AC3E}">
        <p14:creationId xmlns:p14="http://schemas.microsoft.com/office/powerpoint/2010/main" val="20651456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363BC5-CCA2-405E-B679-5DEC5183A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RQA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746AE3-6A3D-43BD-A7EA-7119C920F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Directly overhead</a:t>
            </a:r>
          </a:p>
        </p:txBody>
      </p:sp>
    </p:spTree>
    <p:extLst>
      <p:ext uri="{BB962C8B-B14F-4D97-AF65-F5344CB8AC3E}">
        <p14:creationId xmlns:p14="http://schemas.microsoft.com/office/powerpoint/2010/main" val="6843929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B1549A-28E8-482D-8589-16965620E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 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3F7A5F-6FE9-4A9A-9DA9-2BF2E8A51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If you are standing in Atlanta looking westward and you see Venus just above the horizon at sunset, where will Venus be in 6 hours?</a:t>
            </a:r>
          </a:p>
        </p:txBody>
      </p:sp>
    </p:spTree>
    <p:extLst>
      <p:ext uri="{BB962C8B-B14F-4D97-AF65-F5344CB8AC3E}">
        <p14:creationId xmlns:p14="http://schemas.microsoft.com/office/powerpoint/2010/main" val="15779735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461917-9D38-491A-BDF8-060D0ACCA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RQA 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C5486DE-3779-421E-A059-503CA6624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Not visible</a:t>
            </a:r>
          </a:p>
        </p:txBody>
      </p:sp>
    </p:spTree>
    <p:extLst>
      <p:ext uri="{BB962C8B-B14F-4D97-AF65-F5344CB8AC3E}">
        <p14:creationId xmlns:p14="http://schemas.microsoft.com/office/powerpoint/2010/main" val="1719642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392F68-06F5-4BE2-AC44-21DE1A5D1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 13</a:t>
            </a:r>
          </a:p>
        </p:txBody>
      </p:sp>
      <p:pic>
        <p:nvPicPr>
          <p:cNvPr id="1026" name="Picture 2" descr="Image result for image of sun's ecliptic in september">
            <a:extLst>
              <a:ext uri="{FF2B5EF4-FFF2-40B4-BE49-F238E27FC236}">
                <a16:creationId xmlns:a16="http://schemas.microsoft.com/office/drawing/2014/main" xmlns="" id="{748945A2-47F8-48D5-9D89-4F8B63D0779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69" y="1690688"/>
            <a:ext cx="3836648" cy="2417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105304-2A58-4144-9E36-897307A7126A}"/>
              </a:ext>
            </a:extLst>
          </p:cNvPr>
          <p:cNvSpPr txBox="1"/>
          <p:nvPr/>
        </p:nvSpPr>
        <p:spPr>
          <a:xfrm>
            <a:off x="5073040" y="1866378"/>
            <a:ext cx="596238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In the diagram the sun is shown at noon on September 21, where will the sun’s altitude position be at noon 2 month’s from now?</a:t>
            </a:r>
          </a:p>
        </p:txBody>
      </p:sp>
    </p:spTree>
    <p:extLst>
      <p:ext uri="{BB962C8B-B14F-4D97-AF65-F5344CB8AC3E}">
        <p14:creationId xmlns:p14="http://schemas.microsoft.com/office/powerpoint/2010/main" val="19042921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9623F5-6A8B-4DB7-B1BC-30937583C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RQA 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AA1A0B-C4DD-409C-8988-4F1D1AB08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The altitude of the sun will be lower</a:t>
            </a:r>
          </a:p>
        </p:txBody>
      </p:sp>
    </p:spTree>
    <p:extLst>
      <p:ext uri="{BB962C8B-B14F-4D97-AF65-F5344CB8AC3E}">
        <p14:creationId xmlns:p14="http://schemas.microsoft.com/office/powerpoint/2010/main" val="35623736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E0A66E-D07C-4DF4-8E9E-B55F09486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 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FBB416-D467-4FED-99C4-FB3ED279E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How much shorter is a sidereal day than a solar day?</a:t>
            </a:r>
          </a:p>
        </p:txBody>
      </p:sp>
    </p:spTree>
    <p:extLst>
      <p:ext uri="{BB962C8B-B14F-4D97-AF65-F5344CB8AC3E}">
        <p14:creationId xmlns:p14="http://schemas.microsoft.com/office/powerpoint/2010/main" val="24381517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73B3C5-F6AE-4AB1-9FF7-4B8E0E7E1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RQA 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A4F48D-6111-41D5-AB9C-01A5474E5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4 minutes</a:t>
            </a:r>
          </a:p>
        </p:txBody>
      </p:sp>
    </p:spTree>
    <p:extLst>
      <p:ext uri="{BB962C8B-B14F-4D97-AF65-F5344CB8AC3E}">
        <p14:creationId xmlns:p14="http://schemas.microsoft.com/office/powerpoint/2010/main" val="2245683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2F2E019-B409-4ACA-B4AF-E64D35483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RQA 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579B54F7-C6FD-4BC2-BCFD-AFFF87F19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Zenith</a:t>
            </a:r>
          </a:p>
        </p:txBody>
      </p:sp>
    </p:spTree>
    <p:extLst>
      <p:ext uri="{BB962C8B-B14F-4D97-AF65-F5344CB8AC3E}">
        <p14:creationId xmlns:p14="http://schemas.microsoft.com/office/powerpoint/2010/main" val="18352106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21FE40-5DFC-431D-BC48-106C10049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 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A0A6E9-3C4C-4ED4-8B5E-FA023880B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If a star rises at 11pm tonight, what time will it rise one month from now?</a:t>
            </a:r>
          </a:p>
        </p:txBody>
      </p:sp>
    </p:spTree>
    <p:extLst>
      <p:ext uri="{BB962C8B-B14F-4D97-AF65-F5344CB8AC3E}">
        <p14:creationId xmlns:p14="http://schemas.microsoft.com/office/powerpoint/2010/main" val="36187166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346DB9-1265-4C12-93F8-290E81C94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RQA 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1685DF-6BB2-4F82-BBB9-7BCBE1BE3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9 pm</a:t>
            </a:r>
          </a:p>
        </p:txBody>
      </p:sp>
    </p:spTree>
    <p:extLst>
      <p:ext uri="{BB962C8B-B14F-4D97-AF65-F5344CB8AC3E}">
        <p14:creationId xmlns:p14="http://schemas.microsoft.com/office/powerpoint/2010/main" val="30222935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7D6123-06C1-4252-A2D9-85CBC60F3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 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A6AB0A-4DBA-4C64-B377-73F4DBC1B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The Sun’s path on the celestial sphere is known as?</a:t>
            </a:r>
          </a:p>
        </p:txBody>
      </p:sp>
    </p:spTree>
    <p:extLst>
      <p:ext uri="{BB962C8B-B14F-4D97-AF65-F5344CB8AC3E}">
        <p14:creationId xmlns:p14="http://schemas.microsoft.com/office/powerpoint/2010/main" val="6804845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E1D047-69E3-4905-8F40-DD3A6D315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RQA 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B26FFB-D294-4161-9E47-922517AD4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Ecliptic</a:t>
            </a:r>
          </a:p>
        </p:txBody>
      </p:sp>
    </p:spTree>
    <p:extLst>
      <p:ext uri="{BB962C8B-B14F-4D97-AF65-F5344CB8AC3E}">
        <p14:creationId xmlns:p14="http://schemas.microsoft.com/office/powerpoint/2010/main" val="33211413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CCB60A-0735-4710-A47D-BA823E2C6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 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50D770-7CCC-4086-8D77-FA4A09112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If you viewed Polaris from Alaska which is located at a 60 degree latitude, how high above the horizon will you find Polaris?</a:t>
            </a:r>
          </a:p>
        </p:txBody>
      </p:sp>
    </p:spTree>
    <p:extLst>
      <p:ext uri="{BB962C8B-B14F-4D97-AF65-F5344CB8AC3E}">
        <p14:creationId xmlns:p14="http://schemas.microsoft.com/office/powerpoint/2010/main" val="32737909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C78471-565E-47D1-9363-C4D796F08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RQA 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82F2AA-4419-4A4B-B3DD-43850C687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60 degrees</a:t>
            </a:r>
          </a:p>
        </p:txBody>
      </p:sp>
    </p:spTree>
    <p:extLst>
      <p:ext uri="{BB962C8B-B14F-4D97-AF65-F5344CB8AC3E}">
        <p14:creationId xmlns:p14="http://schemas.microsoft.com/office/powerpoint/2010/main" val="14383986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494149-D6BF-4D19-A099-54D198FBF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 18</a:t>
            </a:r>
          </a:p>
        </p:txBody>
      </p:sp>
      <p:pic>
        <p:nvPicPr>
          <p:cNvPr id="2050" name="Picture 2" descr="Image result for image of diurnal circles">
            <a:extLst>
              <a:ext uri="{FF2B5EF4-FFF2-40B4-BE49-F238E27FC236}">
                <a16:creationId xmlns:a16="http://schemas.microsoft.com/office/drawing/2014/main" xmlns="" id="{5EB89ADF-2721-4310-86B2-CFDBD6CE09F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356" y="1474896"/>
            <a:ext cx="3502296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82CF53D-975A-4830-BAC5-1BA72A09E631}"/>
              </a:ext>
            </a:extLst>
          </p:cNvPr>
          <p:cNvSpPr txBox="1"/>
          <p:nvPr/>
        </p:nvSpPr>
        <p:spPr>
          <a:xfrm>
            <a:off x="4584526" y="1690688"/>
            <a:ext cx="67692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What are the circles in the picture?</a:t>
            </a:r>
          </a:p>
        </p:txBody>
      </p:sp>
    </p:spTree>
    <p:extLst>
      <p:ext uri="{BB962C8B-B14F-4D97-AF65-F5344CB8AC3E}">
        <p14:creationId xmlns:p14="http://schemas.microsoft.com/office/powerpoint/2010/main" val="3587296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C8C4DF-F72C-46A4-90C5-3DBC4F752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RQA 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21EFF6-4253-403B-8FB0-65DBD86A3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Diurnal Circles</a:t>
            </a:r>
          </a:p>
        </p:txBody>
      </p:sp>
    </p:spTree>
    <p:extLst>
      <p:ext uri="{BB962C8B-B14F-4D97-AF65-F5344CB8AC3E}">
        <p14:creationId xmlns:p14="http://schemas.microsoft.com/office/powerpoint/2010/main" val="11436735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494149-D6BF-4D19-A099-54D198FBF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 19</a:t>
            </a:r>
          </a:p>
        </p:txBody>
      </p:sp>
      <p:pic>
        <p:nvPicPr>
          <p:cNvPr id="2050" name="Picture 2" descr="Image result for image of diurnal circles">
            <a:extLst>
              <a:ext uri="{FF2B5EF4-FFF2-40B4-BE49-F238E27FC236}">
                <a16:creationId xmlns:a16="http://schemas.microsoft.com/office/drawing/2014/main" xmlns="" id="{5EB89ADF-2721-4310-86B2-CFDBD6CE09F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356" y="1474896"/>
            <a:ext cx="3502296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82CF53D-975A-4830-BAC5-1BA72A09E631}"/>
              </a:ext>
            </a:extLst>
          </p:cNvPr>
          <p:cNvSpPr txBox="1"/>
          <p:nvPr/>
        </p:nvSpPr>
        <p:spPr>
          <a:xfrm>
            <a:off x="4584526" y="1690688"/>
            <a:ext cx="67692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These diurnal circles are what?</a:t>
            </a:r>
          </a:p>
        </p:txBody>
      </p:sp>
    </p:spTree>
    <p:extLst>
      <p:ext uri="{BB962C8B-B14F-4D97-AF65-F5344CB8AC3E}">
        <p14:creationId xmlns:p14="http://schemas.microsoft.com/office/powerpoint/2010/main" val="15659244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A204E1-9F21-4C59-95A1-96DC7F501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RQA 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EF402C-5EBF-4E94-A37E-4628E6561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Circumpolar Stars</a:t>
            </a:r>
          </a:p>
        </p:txBody>
      </p:sp>
    </p:spTree>
    <p:extLst>
      <p:ext uri="{BB962C8B-B14F-4D97-AF65-F5344CB8AC3E}">
        <p14:creationId xmlns:p14="http://schemas.microsoft.com/office/powerpoint/2010/main" val="1079291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055AF6-080C-4E6E-B657-5098D3C6E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163EFB-0900-46C9-B2A3-0FB34A93A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The angular distance from the horizon up to a point in the sky is called?</a:t>
            </a:r>
          </a:p>
        </p:txBody>
      </p:sp>
    </p:spTree>
    <p:extLst>
      <p:ext uri="{BB962C8B-B14F-4D97-AF65-F5344CB8AC3E}">
        <p14:creationId xmlns:p14="http://schemas.microsoft.com/office/powerpoint/2010/main" val="39672562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494149-D6BF-4D19-A099-54D198FBF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 20</a:t>
            </a:r>
          </a:p>
        </p:txBody>
      </p:sp>
      <p:pic>
        <p:nvPicPr>
          <p:cNvPr id="2050" name="Picture 2" descr="Image result for image of diurnal circles">
            <a:extLst>
              <a:ext uri="{FF2B5EF4-FFF2-40B4-BE49-F238E27FC236}">
                <a16:creationId xmlns:a16="http://schemas.microsoft.com/office/drawing/2014/main" xmlns="" id="{5EB89ADF-2721-4310-86B2-CFDBD6CE09F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356" y="1474896"/>
            <a:ext cx="3502296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82CF53D-975A-4830-BAC5-1BA72A09E631}"/>
              </a:ext>
            </a:extLst>
          </p:cNvPr>
          <p:cNvSpPr txBox="1"/>
          <p:nvPr/>
        </p:nvSpPr>
        <p:spPr>
          <a:xfrm>
            <a:off x="4584526" y="1690688"/>
            <a:ext cx="67692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What object is in the middle of this picture?</a:t>
            </a:r>
          </a:p>
        </p:txBody>
      </p:sp>
    </p:spTree>
    <p:extLst>
      <p:ext uri="{BB962C8B-B14F-4D97-AF65-F5344CB8AC3E}">
        <p14:creationId xmlns:p14="http://schemas.microsoft.com/office/powerpoint/2010/main" val="38737276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CC3DF4-C793-4A8F-A178-1351E1495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RQA 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AF143F-A015-4D65-900C-C46DEAAFF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Polaris</a:t>
            </a:r>
          </a:p>
        </p:txBody>
      </p:sp>
    </p:spTree>
    <p:extLst>
      <p:ext uri="{BB962C8B-B14F-4D97-AF65-F5344CB8AC3E}">
        <p14:creationId xmlns:p14="http://schemas.microsoft.com/office/powerpoint/2010/main" val="12503333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645129-FDE1-4067-9F66-17DA8AA4A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 21</a:t>
            </a:r>
          </a:p>
        </p:txBody>
      </p:sp>
      <p:pic>
        <p:nvPicPr>
          <p:cNvPr id="3074" name="Picture 2" descr="Image result for image of 1st quarter moon">
            <a:extLst>
              <a:ext uri="{FF2B5EF4-FFF2-40B4-BE49-F238E27FC236}">
                <a16:creationId xmlns:a16="http://schemas.microsoft.com/office/drawing/2014/main" xmlns="" id="{A504D037-123B-4937-9EFD-262745D8DAA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24" y="1861581"/>
            <a:ext cx="3245197" cy="324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7A6587A-4D38-44FF-9DF8-4EB569D509B2}"/>
              </a:ext>
            </a:extLst>
          </p:cNvPr>
          <p:cNvSpPr txBox="1"/>
          <p:nvPr/>
        </p:nvSpPr>
        <p:spPr>
          <a:xfrm>
            <a:off x="4509370" y="2016690"/>
            <a:ext cx="65010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What is the name of the moon phase in the image?</a:t>
            </a:r>
          </a:p>
        </p:txBody>
      </p:sp>
    </p:spTree>
    <p:extLst>
      <p:ext uri="{BB962C8B-B14F-4D97-AF65-F5344CB8AC3E}">
        <p14:creationId xmlns:p14="http://schemas.microsoft.com/office/powerpoint/2010/main" val="10255687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BB50E6-390C-4706-8371-BE7DF5614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RQA 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483119-F54B-47AE-AB91-2268721EE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1</a:t>
            </a:r>
            <a:r>
              <a:rPr lang="en-US" sz="6600" baseline="30000" dirty="0"/>
              <a:t>st</a:t>
            </a:r>
            <a:r>
              <a:rPr lang="en-US" sz="6600" dirty="0"/>
              <a:t> Quarter Moon</a:t>
            </a:r>
          </a:p>
        </p:txBody>
      </p:sp>
    </p:spTree>
    <p:extLst>
      <p:ext uri="{BB962C8B-B14F-4D97-AF65-F5344CB8AC3E}">
        <p14:creationId xmlns:p14="http://schemas.microsoft.com/office/powerpoint/2010/main" val="33644267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DE6F3D-3035-467E-98AF-56E96AEFA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 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439E9D-DBB9-4C35-9538-06A111FBC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An observer in the southern hemisphere sees the Sun at the zenith at noon on which day?</a:t>
            </a:r>
          </a:p>
        </p:txBody>
      </p:sp>
    </p:spTree>
    <p:extLst>
      <p:ext uri="{BB962C8B-B14F-4D97-AF65-F5344CB8AC3E}">
        <p14:creationId xmlns:p14="http://schemas.microsoft.com/office/powerpoint/2010/main" val="352329657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90C3F9-33AF-47FB-A1B4-1342C4DCB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RQA 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8CFC9F-E605-40D3-8354-94C89C5C0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December 21</a:t>
            </a:r>
          </a:p>
        </p:txBody>
      </p:sp>
    </p:spTree>
    <p:extLst>
      <p:ext uri="{BB962C8B-B14F-4D97-AF65-F5344CB8AC3E}">
        <p14:creationId xmlns:p14="http://schemas.microsoft.com/office/powerpoint/2010/main" val="177695916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909EED-F569-4AAC-8A6A-307A8ADCD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 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F39086-24C5-4239-9C16-1F554DF06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If you are looking at the night sky, the planets and the Moon appear to line up where?</a:t>
            </a:r>
          </a:p>
        </p:txBody>
      </p:sp>
    </p:spTree>
    <p:extLst>
      <p:ext uri="{BB962C8B-B14F-4D97-AF65-F5344CB8AC3E}">
        <p14:creationId xmlns:p14="http://schemas.microsoft.com/office/powerpoint/2010/main" val="42746414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F78565-E5D3-49F8-9D1E-5D24B588D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RQA 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87A3BE-B742-43E1-90D0-6ED40FA99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Near the ecliptic</a:t>
            </a:r>
          </a:p>
        </p:txBody>
      </p:sp>
    </p:spTree>
    <p:extLst>
      <p:ext uri="{BB962C8B-B14F-4D97-AF65-F5344CB8AC3E}">
        <p14:creationId xmlns:p14="http://schemas.microsoft.com/office/powerpoint/2010/main" val="326436753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930907-6ECC-4688-955F-C21A917C4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 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8C779F-3CF4-4442-8602-559638A77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When it is winter in the northern hemisphere what season will it be in the southern hemisphere?</a:t>
            </a:r>
          </a:p>
        </p:txBody>
      </p:sp>
    </p:spTree>
    <p:extLst>
      <p:ext uri="{BB962C8B-B14F-4D97-AF65-F5344CB8AC3E}">
        <p14:creationId xmlns:p14="http://schemas.microsoft.com/office/powerpoint/2010/main" val="25496432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E44B12-0FD6-4C67-8A6B-CFBA62572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RQA 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4CB5C9-C22F-49C0-8B39-ECF465A9E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Summer</a:t>
            </a:r>
          </a:p>
        </p:txBody>
      </p:sp>
    </p:spTree>
    <p:extLst>
      <p:ext uri="{BB962C8B-B14F-4D97-AF65-F5344CB8AC3E}">
        <p14:creationId xmlns:p14="http://schemas.microsoft.com/office/powerpoint/2010/main" val="3142906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3350D3-5DB4-4718-A499-37381C64E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RQA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CA4512E-7273-4E22-A94D-F9CCCFC3E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Altitude</a:t>
            </a:r>
          </a:p>
        </p:txBody>
      </p:sp>
    </p:spTree>
    <p:extLst>
      <p:ext uri="{BB962C8B-B14F-4D97-AF65-F5344CB8AC3E}">
        <p14:creationId xmlns:p14="http://schemas.microsoft.com/office/powerpoint/2010/main" val="376256627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BFC32B-5D15-488F-BFC9-BB6BE0FB8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 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57BF7E-0A5D-477D-93DC-77BEC4C9A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In Atlanta, in which month do you see the sun at its highest altitude?</a:t>
            </a:r>
          </a:p>
        </p:txBody>
      </p:sp>
    </p:spTree>
    <p:extLst>
      <p:ext uri="{BB962C8B-B14F-4D97-AF65-F5344CB8AC3E}">
        <p14:creationId xmlns:p14="http://schemas.microsoft.com/office/powerpoint/2010/main" val="78336291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45BADF-E619-4227-A6E2-6CC4AE387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RQA 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413F28-242D-4316-9741-99FB866CE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June</a:t>
            </a:r>
          </a:p>
        </p:txBody>
      </p:sp>
    </p:spTree>
    <p:extLst>
      <p:ext uri="{BB962C8B-B14F-4D97-AF65-F5344CB8AC3E}">
        <p14:creationId xmlns:p14="http://schemas.microsoft.com/office/powerpoint/2010/main" val="3469683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A0E16C-AF7A-4A15-AA4D-CCC4526F2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 27</a:t>
            </a:r>
          </a:p>
        </p:txBody>
      </p:sp>
      <p:pic>
        <p:nvPicPr>
          <p:cNvPr id="6146" name="Picture 2" descr="Image result for image of full moon">
            <a:extLst>
              <a:ext uri="{FF2B5EF4-FFF2-40B4-BE49-F238E27FC236}">
                <a16:creationId xmlns:a16="http://schemas.microsoft.com/office/drawing/2014/main" xmlns="" id="{F45A42D1-1FA6-44BB-A4F4-BCE898A5446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599" y="1424792"/>
            <a:ext cx="4327166" cy="3836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1119F39-FD1C-444D-9F11-39187565A66D}"/>
              </a:ext>
            </a:extLst>
          </p:cNvPr>
          <p:cNvSpPr txBox="1"/>
          <p:nvPr/>
        </p:nvSpPr>
        <p:spPr>
          <a:xfrm>
            <a:off x="5235879" y="1528175"/>
            <a:ext cx="596238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What Moon phase is shown in the picture?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66630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D68AF3-8990-4210-B951-530F5E238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RQA 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39B76C-BC6C-443A-B0BD-F67DE5FD7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Full Moon</a:t>
            </a:r>
          </a:p>
        </p:txBody>
      </p:sp>
    </p:spTree>
    <p:extLst>
      <p:ext uri="{BB962C8B-B14F-4D97-AF65-F5344CB8AC3E}">
        <p14:creationId xmlns:p14="http://schemas.microsoft.com/office/powerpoint/2010/main" val="298918527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B0C88E-2BC8-44AE-BFCE-C4A5C60B8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 28</a:t>
            </a:r>
          </a:p>
        </p:txBody>
      </p:sp>
      <p:pic>
        <p:nvPicPr>
          <p:cNvPr id="7170" name="Picture 2" descr="Related image">
            <a:extLst>
              <a:ext uri="{FF2B5EF4-FFF2-40B4-BE49-F238E27FC236}">
                <a16:creationId xmlns:a16="http://schemas.microsoft.com/office/drawing/2014/main" xmlns="" id="{12CCE962-E61D-4610-9D0C-9BB86B40315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24" y="1412266"/>
            <a:ext cx="7181628" cy="436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32F281F-0D3C-4B2E-915F-13BE151A4970}"/>
              </a:ext>
            </a:extLst>
          </p:cNvPr>
          <p:cNvSpPr txBox="1"/>
          <p:nvPr/>
        </p:nvSpPr>
        <p:spPr>
          <a:xfrm>
            <a:off x="7340252" y="1979112"/>
            <a:ext cx="45469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In the diagram, which constellation will not be visible at night in September? </a:t>
            </a:r>
          </a:p>
          <a:p>
            <a:r>
              <a:rPr lang="en-US" sz="4000" dirty="0"/>
              <a:t>Aries, Leo, Pisces, Sagittarius</a:t>
            </a:r>
          </a:p>
        </p:txBody>
      </p:sp>
    </p:spTree>
    <p:extLst>
      <p:ext uri="{BB962C8B-B14F-4D97-AF65-F5344CB8AC3E}">
        <p14:creationId xmlns:p14="http://schemas.microsoft.com/office/powerpoint/2010/main" val="146156227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6B4C7D-66E2-4BF3-90A5-70B04652D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RQA 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DC8FF8-8BCB-4709-A993-610104660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Leo</a:t>
            </a:r>
          </a:p>
        </p:txBody>
      </p:sp>
    </p:spTree>
    <p:extLst>
      <p:ext uri="{BB962C8B-B14F-4D97-AF65-F5344CB8AC3E}">
        <p14:creationId xmlns:p14="http://schemas.microsoft.com/office/powerpoint/2010/main" val="7057512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2B96A2-BD1E-414F-B84E-1D531FD2E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 29</a:t>
            </a:r>
          </a:p>
        </p:txBody>
      </p:sp>
      <p:pic>
        <p:nvPicPr>
          <p:cNvPr id="8194" name="Picture 2" descr="Image result for Retrograde motion of mars">
            <a:extLst>
              <a:ext uri="{FF2B5EF4-FFF2-40B4-BE49-F238E27FC236}">
                <a16:creationId xmlns:a16="http://schemas.microsoft.com/office/drawing/2014/main" xmlns="" id="{602228A5-68F8-4D6C-B507-6B5024517CD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764" y="1816480"/>
            <a:ext cx="5832605" cy="2930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70FF77-7226-4CB9-B7B8-50E4007CF4B2}"/>
              </a:ext>
            </a:extLst>
          </p:cNvPr>
          <p:cNvSpPr txBox="1"/>
          <p:nvPr/>
        </p:nvSpPr>
        <p:spPr>
          <a:xfrm>
            <a:off x="6851737" y="1991638"/>
            <a:ext cx="46314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During which months does Mars appear in retrograde?</a:t>
            </a:r>
          </a:p>
        </p:txBody>
      </p:sp>
    </p:spTree>
    <p:extLst>
      <p:ext uri="{BB962C8B-B14F-4D97-AF65-F5344CB8AC3E}">
        <p14:creationId xmlns:p14="http://schemas.microsoft.com/office/powerpoint/2010/main" val="422004312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881382-385D-452C-94B2-2ABC87022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RQA 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B1CBBE-BF98-4C6A-BDF1-1F43EB9DB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4,5,6</a:t>
            </a:r>
          </a:p>
        </p:txBody>
      </p:sp>
    </p:spTree>
    <p:extLst>
      <p:ext uri="{BB962C8B-B14F-4D97-AF65-F5344CB8AC3E}">
        <p14:creationId xmlns:p14="http://schemas.microsoft.com/office/powerpoint/2010/main" val="247797865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CC93A8-57A7-4974-9EB5-C87C65DFB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 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A45619-4448-4FEC-8847-9AE50A551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Why does the Moon appear to go through phases?</a:t>
            </a:r>
          </a:p>
        </p:txBody>
      </p:sp>
    </p:spTree>
    <p:extLst>
      <p:ext uri="{BB962C8B-B14F-4D97-AF65-F5344CB8AC3E}">
        <p14:creationId xmlns:p14="http://schemas.microsoft.com/office/powerpoint/2010/main" val="12243175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D22C7E-2C86-416E-81DD-A4C770248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RQA 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77B589-9CD1-4F12-9EF5-9675EC99D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Because we see the moon from different angles, so we see a portion of the lit side. </a:t>
            </a:r>
          </a:p>
        </p:txBody>
      </p:sp>
    </p:spTree>
    <p:extLst>
      <p:ext uri="{BB962C8B-B14F-4D97-AF65-F5344CB8AC3E}">
        <p14:creationId xmlns:p14="http://schemas.microsoft.com/office/powerpoint/2010/main" val="2625825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FDBC69-FCA7-4D24-998B-7D74E66AC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95E9EF-86E0-4D04-9014-DF819FE9F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What is the altitude of the zenith?</a:t>
            </a:r>
          </a:p>
        </p:txBody>
      </p:sp>
    </p:spTree>
    <p:extLst>
      <p:ext uri="{BB962C8B-B14F-4D97-AF65-F5344CB8AC3E}">
        <p14:creationId xmlns:p14="http://schemas.microsoft.com/office/powerpoint/2010/main" val="418987041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086951-8D19-45BC-BD1E-ACBB779D9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 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160BCC-B414-4B6B-AE14-EF0B7A6F3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When does a lunar eclipse occur?</a:t>
            </a:r>
          </a:p>
        </p:txBody>
      </p:sp>
    </p:spTree>
    <p:extLst>
      <p:ext uri="{BB962C8B-B14F-4D97-AF65-F5344CB8AC3E}">
        <p14:creationId xmlns:p14="http://schemas.microsoft.com/office/powerpoint/2010/main" val="201919728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1BD920-8628-4B57-9B09-C32C02736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RQA 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5FB28F-FE1E-44DE-841A-8DC2A3E0A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When the Earth is between the Moon and the Sun</a:t>
            </a:r>
          </a:p>
        </p:txBody>
      </p:sp>
    </p:spTree>
    <p:extLst>
      <p:ext uri="{BB962C8B-B14F-4D97-AF65-F5344CB8AC3E}">
        <p14:creationId xmlns:p14="http://schemas.microsoft.com/office/powerpoint/2010/main" val="362555856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1C24AD-BD4E-4FC4-AC11-C527C2EB8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 32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78ACF4-95A9-4BBD-9623-5D0A38FCD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When does a solar eclipse occur?</a:t>
            </a:r>
          </a:p>
        </p:txBody>
      </p:sp>
    </p:spTree>
    <p:extLst>
      <p:ext uri="{BB962C8B-B14F-4D97-AF65-F5344CB8AC3E}">
        <p14:creationId xmlns:p14="http://schemas.microsoft.com/office/powerpoint/2010/main" val="181195721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948E13-08C4-4F54-B285-0CEF42F82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RQA 32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5E8794-66A6-4693-9FF0-50D2A368D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When the Moon’s shadow falls on the Earth</a:t>
            </a:r>
          </a:p>
        </p:txBody>
      </p:sp>
    </p:spTree>
    <p:extLst>
      <p:ext uri="{BB962C8B-B14F-4D97-AF65-F5344CB8AC3E}">
        <p14:creationId xmlns:p14="http://schemas.microsoft.com/office/powerpoint/2010/main" val="116064754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4F63E7-710D-434D-BD33-3550EF17A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 33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1DD75E-E95D-4337-947C-68DD32F9C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What phase must the Moon be in for a solar eclipse to occur?</a:t>
            </a:r>
          </a:p>
        </p:txBody>
      </p:sp>
    </p:spTree>
    <p:extLst>
      <p:ext uri="{BB962C8B-B14F-4D97-AF65-F5344CB8AC3E}">
        <p14:creationId xmlns:p14="http://schemas.microsoft.com/office/powerpoint/2010/main" val="109678939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83D745-68D1-42BD-A24E-ADD76C51E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RQA 33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2A0881-4EFA-4043-A819-C372668F1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New Moon</a:t>
            </a:r>
          </a:p>
        </p:txBody>
      </p:sp>
    </p:spTree>
    <p:extLst>
      <p:ext uri="{BB962C8B-B14F-4D97-AF65-F5344CB8AC3E}">
        <p14:creationId xmlns:p14="http://schemas.microsoft.com/office/powerpoint/2010/main" val="292396958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4F63E7-710D-434D-BD33-3550EF17A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 34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1DD75E-E95D-4337-947C-68DD32F9C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What phase must the Moon be in for a lunar eclipse to occur?</a:t>
            </a:r>
          </a:p>
        </p:txBody>
      </p:sp>
    </p:spTree>
    <p:extLst>
      <p:ext uri="{BB962C8B-B14F-4D97-AF65-F5344CB8AC3E}">
        <p14:creationId xmlns:p14="http://schemas.microsoft.com/office/powerpoint/2010/main" val="206263588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D911AA-6C26-4EBC-993B-16C5E48A4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RQA 34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94B1719-9510-41BE-81E9-D4384C44C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Full Moon</a:t>
            </a:r>
          </a:p>
        </p:txBody>
      </p:sp>
    </p:spTree>
    <p:extLst>
      <p:ext uri="{BB962C8B-B14F-4D97-AF65-F5344CB8AC3E}">
        <p14:creationId xmlns:p14="http://schemas.microsoft.com/office/powerpoint/2010/main" val="202478404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C388A3-AD60-485C-BF1A-78A357DB7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 35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A4B792-FD48-4F63-B3E7-95595A84A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Approximately how many days does it take the Moon to go around the Earth?</a:t>
            </a:r>
          </a:p>
        </p:txBody>
      </p:sp>
    </p:spTree>
    <p:extLst>
      <p:ext uri="{BB962C8B-B14F-4D97-AF65-F5344CB8AC3E}">
        <p14:creationId xmlns:p14="http://schemas.microsoft.com/office/powerpoint/2010/main" val="395949345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544626-6C5C-4E9F-A0BA-967954A63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RQA 35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A13E84-C5E0-4ECB-A500-07F5837F2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28 days</a:t>
            </a:r>
          </a:p>
        </p:txBody>
      </p:sp>
    </p:spTree>
    <p:extLst>
      <p:ext uri="{BB962C8B-B14F-4D97-AF65-F5344CB8AC3E}">
        <p14:creationId xmlns:p14="http://schemas.microsoft.com/office/powerpoint/2010/main" val="3483783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2A462E-E374-406E-A7C1-02450E285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RQA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4A9E54-1BF1-427D-8C3E-08DC3A81B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90 degrees</a:t>
            </a:r>
          </a:p>
        </p:txBody>
      </p:sp>
    </p:spTree>
    <p:extLst>
      <p:ext uri="{BB962C8B-B14F-4D97-AF65-F5344CB8AC3E}">
        <p14:creationId xmlns:p14="http://schemas.microsoft.com/office/powerpoint/2010/main" val="407642095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61E47F-F022-454A-9CC9-54BFCFBBC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 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3D1434-3D75-4DA5-A9E8-DA7F4CAA0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5400" dirty="0"/>
              <a:t>Which of the following stay in fixed locations on the celestial sphere?</a:t>
            </a:r>
          </a:p>
          <a:p>
            <a:r>
              <a:rPr lang="en-US" sz="5400" dirty="0"/>
              <a:t>Moon</a:t>
            </a:r>
          </a:p>
          <a:p>
            <a:r>
              <a:rPr lang="en-US" sz="5400" dirty="0"/>
              <a:t>Planets</a:t>
            </a:r>
          </a:p>
          <a:p>
            <a:r>
              <a:rPr lang="en-US" sz="5400" dirty="0"/>
              <a:t>Sun</a:t>
            </a:r>
          </a:p>
          <a:p>
            <a:r>
              <a:rPr lang="en-US" sz="5400" dirty="0"/>
              <a:t>Stars</a:t>
            </a:r>
          </a:p>
        </p:txBody>
      </p:sp>
    </p:spTree>
    <p:extLst>
      <p:ext uri="{BB962C8B-B14F-4D97-AF65-F5344CB8AC3E}">
        <p14:creationId xmlns:p14="http://schemas.microsoft.com/office/powerpoint/2010/main" val="121235659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1502EA-F5EF-45D0-8055-7368B3253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RQA 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5F4F9A-DDED-4B25-A4CE-0C65F9637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Stars</a:t>
            </a:r>
          </a:p>
        </p:txBody>
      </p:sp>
    </p:spTree>
    <p:extLst>
      <p:ext uri="{BB962C8B-B14F-4D97-AF65-F5344CB8AC3E}">
        <p14:creationId xmlns:p14="http://schemas.microsoft.com/office/powerpoint/2010/main" val="393842080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1C12AD-E270-4856-A007-6A2017BDA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 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FBC055-6B26-47F1-AF17-05144D661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/>
              <a:t>Zodiac constellations are not all seen at the same times over the course of the year because why?</a:t>
            </a:r>
          </a:p>
        </p:txBody>
      </p:sp>
    </p:spTree>
    <p:extLst>
      <p:ext uri="{BB962C8B-B14F-4D97-AF65-F5344CB8AC3E}">
        <p14:creationId xmlns:p14="http://schemas.microsoft.com/office/powerpoint/2010/main" val="141678098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812CA2-FAAD-479A-BA35-31FCA89B5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RQA 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74E03C-5F50-4C19-A806-F491A9D10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Some of the constellations are up during the day when the sun is up </a:t>
            </a:r>
          </a:p>
        </p:txBody>
      </p:sp>
    </p:spTree>
    <p:extLst>
      <p:ext uri="{BB962C8B-B14F-4D97-AF65-F5344CB8AC3E}">
        <p14:creationId xmlns:p14="http://schemas.microsoft.com/office/powerpoint/2010/main" val="187072670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BED281-C887-4704-8DBC-82633715B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 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A0D480-717E-425B-9F85-D6158EABB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Approximately how many days does it take the Earth to orbit the Sun?</a:t>
            </a:r>
          </a:p>
        </p:txBody>
      </p:sp>
    </p:spTree>
    <p:extLst>
      <p:ext uri="{BB962C8B-B14F-4D97-AF65-F5344CB8AC3E}">
        <p14:creationId xmlns:p14="http://schemas.microsoft.com/office/powerpoint/2010/main" val="25090341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2BB883-F1D5-4CEA-B92A-5641102E2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RQA 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94DB05-9BE9-42A3-AD29-B8F0C3B91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1 year</a:t>
            </a:r>
          </a:p>
        </p:txBody>
      </p:sp>
    </p:spTree>
    <p:extLst>
      <p:ext uri="{BB962C8B-B14F-4D97-AF65-F5344CB8AC3E}">
        <p14:creationId xmlns:p14="http://schemas.microsoft.com/office/powerpoint/2010/main" val="1130082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97E1BE-386B-4E72-81F2-C66174B81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358776-FFF8-4177-BDA6-AD2D8E093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Why does the sun appear to rise and set in the sky?</a:t>
            </a:r>
          </a:p>
        </p:txBody>
      </p:sp>
    </p:spTree>
    <p:extLst>
      <p:ext uri="{BB962C8B-B14F-4D97-AF65-F5344CB8AC3E}">
        <p14:creationId xmlns:p14="http://schemas.microsoft.com/office/powerpoint/2010/main" val="3495786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AEB317-A76D-4B64-A99B-65F034672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RQA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30DF2C-FD46-48A8-9897-28BE69A85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Because the Earth rotates on its axis.</a:t>
            </a:r>
          </a:p>
        </p:txBody>
      </p:sp>
    </p:spTree>
    <p:extLst>
      <p:ext uri="{BB962C8B-B14F-4D97-AF65-F5344CB8AC3E}">
        <p14:creationId xmlns:p14="http://schemas.microsoft.com/office/powerpoint/2010/main" val="3315433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813</Words>
  <Application>Microsoft Office PowerPoint</Application>
  <PresentationFormat>Widescreen</PresentationFormat>
  <Paragraphs>154</Paragraphs>
  <Slides>75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79" baseType="lpstr">
      <vt:lpstr>Arial</vt:lpstr>
      <vt:lpstr>Calibri</vt:lpstr>
      <vt:lpstr>Calibri Light</vt:lpstr>
      <vt:lpstr>Office Theme</vt:lpstr>
      <vt:lpstr>ASTRO UNIT 1 REVIEW</vt:lpstr>
      <vt:lpstr>RQ 1</vt:lpstr>
      <vt:lpstr>RQA 1</vt:lpstr>
      <vt:lpstr>RQ 2</vt:lpstr>
      <vt:lpstr>RQA 2</vt:lpstr>
      <vt:lpstr>RQ 3</vt:lpstr>
      <vt:lpstr>RQA 3</vt:lpstr>
      <vt:lpstr>RQ 4</vt:lpstr>
      <vt:lpstr>RQA 4</vt:lpstr>
      <vt:lpstr>RQ 5</vt:lpstr>
      <vt:lpstr>RQA 5</vt:lpstr>
      <vt:lpstr>RQ 6</vt:lpstr>
      <vt:lpstr>RQA 6</vt:lpstr>
      <vt:lpstr>RQ 7</vt:lpstr>
      <vt:lpstr>RQA 7</vt:lpstr>
      <vt:lpstr>RQ 8</vt:lpstr>
      <vt:lpstr>RQA 8</vt:lpstr>
      <vt:lpstr>RQ 9</vt:lpstr>
      <vt:lpstr>RQA 9</vt:lpstr>
      <vt:lpstr>RQ 10</vt:lpstr>
      <vt:lpstr>RQA 10</vt:lpstr>
      <vt:lpstr>RQ 11</vt:lpstr>
      <vt:lpstr>RQA 11</vt:lpstr>
      <vt:lpstr>RQ 12</vt:lpstr>
      <vt:lpstr>RQA 12</vt:lpstr>
      <vt:lpstr>RQ 13</vt:lpstr>
      <vt:lpstr>RQA 13</vt:lpstr>
      <vt:lpstr>RQ 14</vt:lpstr>
      <vt:lpstr>RQA 14</vt:lpstr>
      <vt:lpstr>RQ 15</vt:lpstr>
      <vt:lpstr>RQA 15</vt:lpstr>
      <vt:lpstr>RQ 16</vt:lpstr>
      <vt:lpstr>RQA 16</vt:lpstr>
      <vt:lpstr>RQ 17</vt:lpstr>
      <vt:lpstr>RQA 17</vt:lpstr>
      <vt:lpstr>RQ 18</vt:lpstr>
      <vt:lpstr>RQA 18</vt:lpstr>
      <vt:lpstr>RQ 19</vt:lpstr>
      <vt:lpstr>RQA 19</vt:lpstr>
      <vt:lpstr>RQ 20</vt:lpstr>
      <vt:lpstr>RQA 20</vt:lpstr>
      <vt:lpstr>RQ 21</vt:lpstr>
      <vt:lpstr>RQA 21</vt:lpstr>
      <vt:lpstr>RQ 22</vt:lpstr>
      <vt:lpstr>RQA 22</vt:lpstr>
      <vt:lpstr>RQ 23</vt:lpstr>
      <vt:lpstr>RQA 23</vt:lpstr>
      <vt:lpstr>RQ 24</vt:lpstr>
      <vt:lpstr>RQA 24</vt:lpstr>
      <vt:lpstr>RQ 25</vt:lpstr>
      <vt:lpstr>RQA 26</vt:lpstr>
      <vt:lpstr>RQ 27</vt:lpstr>
      <vt:lpstr>RQA 27</vt:lpstr>
      <vt:lpstr>RQ 28</vt:lpstr>
      <vt:lpstr>RQA 28</vt:lpstr>
      <vt:lpstr>RQ 29</vt:lpstr>
      <vt:lpstr>RQA 29</vt:lpstr>
      <vt:lpstr>RQ 30</vt:lpstr>
      <vt:lpstr>RQA 30</vt:lpstr>
      <vt:lpstr>RQ 31</vt:lpstr>
      <vt:lpstr>RQA 31</vt:lpstr>
      <vt:lpstr>RQ 32</vt:lpstr>
      <vt:lpstr>RQA 32 </vt:lpstr>
      <vt:lpstr>RQ 33</vt:lpstr>
      <vt:lpstr>RQA 33</vt:lpstr>
      <vt:lpstr>RQ 34</vt:lpstr>
      <vt:lpstr>RQA 34</vt:lpstr>
      <vt:lpstr>RQ 35</vt:lpstr>
      <vt:lpstr>RQA 35</vt:lpstr>
      <vt:lpstr>RQ 36</vt:lpstr>
      <vt:lpstr>RQA 36</vt:lpstr>
      <vt:lpstr>RQ 37</vt:lpstr>
      <vt:lpstr>RQA 37</vt:lpstr>
      <vt:lpstr>RQ 38</vt:lpstr>
      <vt:lpstr>RQA 38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RQ 1</dc:title>
  <dc:creator>Meeks</dc:creator>
  <cp:lastModifiedBy>Donna Meeks</cp:lastModifiedBy>
  <cp:revision>13</cp:revision>
  <dcterms:created xsi:type="dcterms:W3CDTF">2018-01-25T04:36:44Z</dcterms:created>
  <dcterms:modified xsi:type="dcterms:W3CDTF">2018-01-25T17:00:24Z</dcterms:modified>
</cp:coreProperties>
</file>