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74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69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525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7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1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19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07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80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540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374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94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17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B900F-1618-4055-A00F-C07CEB750EA4}" type="datetimeFigureOut">
              <a:rPr lang="en-US" smtClean="0"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407A31-C791-4D03-BC70-6F0CA47653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26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HQwYbwmya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SOIL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SES3b.  Explain how soil results from weathering and biological processes acting on parent rock.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948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6649" y="888522"/>
            <a:ext cx="4858161" cy="5759828"/>
            <a:chOff x="0" y="0"/>
            <a:chExt cx="5272229" cy="65707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272229" cy="630910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0235" y="6309101"/>
              <a:ext cx="52517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http://jupiter.plymouth.edu/~sci_ed/Turski/Courses/Earth_Science/soil_profile_diag.jpg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201729" y="992038"/>
            <a:ext cx="394227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/>
              <a:t>O-Horizon</a:t>
            </a:r>
            <a:r>
              <a:rPr lang="en-US" sz="3000" dirty="0"/>
              <a:t>:  top layer of organic material; composed of humus and leaf litter</a:t>
            </a:r>
          </a:p>
          <a:p>
            <a:endParaRPr lang="en-US" sz="3000" b="1" dirty="0"/>
          </a:p>
          <a:p>
            <a:r>
              <a:rPr lang="en-US" sz="3000" b="1" u="sng" dirty="0"/>
              <a:t>A-Horizon</a:t>
            </a:r>
            <a:r>
              <a:rPr lang="en-US" sz="3000" dirty="0"/>
              <a:t>:  layer of weathered rock combined with a rich concentration of dark brown organic material</a:t>
            </a:r>
            <a:endParaRPr lang="en-US" sz="3000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SOIL PROFILES</a:t>
            </a:r>
          </a:p>
        </p:txBody>
      </p:sp>
    </p:spTree>
    <p:extLst>
      <p:ext uri="{BB962C8B-B14F-4D97-AF65-F5344CB8AC3E}">
        <p14:creationId xmlns:p14="http://schemas.microsoft.com/office/powerpoint/2010/main" val="3565447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6649" y="888522"/>
            <a:ext cx="4858161" cy="5759828"/>
            <a:chOff x="0" y="0"/>
            <a:chExt cx="5272229" cy="65707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272229" cy="630910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0235" y="6309101"/>
              <a:ext cx="52517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http://jupiter.plymouth.edu/~sci_ed/Turski/Courses/Earth_Science/soil_profile_diag.jpg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201729" y="992038"/>
            <a:ext cx="39422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/>
              <a:t>B-Horizon</a:t>
            </a:r>
            <a:r>
              <a:rPr lang="en-US" sz="3000" dirty="0"/>
              <a:t>:  known as the </a:t>
            </a:r>
            <a:r>
              <a:rPr lang="en-US" sz="3000" i="1" u="sng" dirty="0"/>
              <a:t>zone of accumulation</a:t>
            </a:r>
            <a:r>
              <a:rPr lang="en-US" sz="3000" dirty="0"/>
              <a:t>, is a red or brown layer enriched over time by clay and minerals deposited by water flowing from above, or percolating upward from below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SOIL PROFILES</a:t>
            </a:r>
          </a:p>
        </p:txBody>
      </p:sp>
    </p:spTree>
    <p:extLst>
      <p:ext uri="{BB962C8B-B14F-4D97-AF65-F5344CB8AC3E}">
        <p14:creationId xmlns:p14="http://schemas.microsoft.com/office/powerpoint/2010/main" val="1786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46649" y="888522"/>
            <a:ext cx="4858161" cy="5759828"/>
            <a:chOff x="0" y="0"/>
            <a:chExt cx="5272229" cy="65707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272229" cy="630910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0235" y="6309101"/>
              <a:ext cx="52517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http://jupiter.plymouth.edu/~sci_ed/Turski/Courses/Earth_Science/soil_profile_diag.jpg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201729" y="992038"/>
            <a:ext cx="39422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u="sng" dirty="0"/>
              <a:t>C-Horizon</a:t>
            </a:r>
            <a:r>
              <a:rPr lang="en-US" sz="3000" dirty="0"/>
              <a:t>:  little or no organic matter; often made of broken-down bedrock (known as </a:t>
            </a:r>
            <a:r>
              <a:rPr lang="en-US" sz="3000" i="1" dirty="0"/>
              <a:t>aggregate</a:t>
            </a:r>
            <a:r>
              <a:rPr lang="en-US" sz="3000" dirty="0"/>
              <a:t>)</a:t>
            </a:r>
            <a:endParaRPr lang="en-US" sz="3000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SOIL PROFILES</a:t>
            </a:r>
          </a:p>
        </p:txBody>
      </p:sp>
    </p:spTree>
    <p:extLst>
      <p:ext uri="{BB962C8B-B14F-4D97-AF65-F5344CB8AC3E}">
        <p14:creationId xmlns:p14="http://schemas.microsoft.com/office/powerpoint/2010/main" val="688376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QUICK QUESTION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0629" y="1077686"/>
            <a:ext cx="8833757" cy="5568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Given the makeup of the different soil horizons, why would a farmer or gardener till their soil at the beginning of the growing season?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Take a couple of minutes to discuss this with your table partner and be prepared to discuss it with the class.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35692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SOIL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942108"/>
            <a:ext cx="8728364" cy="5763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Five factors:</a:t>
            </a:r>
          </a:p>
          <a:p>
            <a:r>
              <a:rPr lang="en-US" sz="3200" b="1" u="sng" dirty="0"/>
              <a:t>Climate</a:t>
            </a:r>
          </a:p>
          <a:p>
            <a:pPr lvl="1"/>
            <a:r>
              <a:rPr lang="en-US" sz="3000" dirty="0"/>
              <a:t>Most significant factor because it impacts </a:t>
            </a:r>
            <a:r>
              <a:rPr lang="en-US" sz="3000" u="sng" dirty="0"/>
              <a:t>the weathering of rocks</a:t>
            </a:r>
            <a:endParaRPr lang="en-US" sz="3000" dirty="0"/>
          </a:p>
          <a:p>
            <a:r>
              <a:rPr lang="en-US" sz="3200" b="1" u="sng" dirty="0"/>
              <a:t>Topography</a:t>
            </a:r>
          </a:p>
          <a:p>
            <a:pPr lvl="1"/>
            <a:r>
              <a:rPr lang="en-US" sz="3000" dirty="0"/>
              <a:t>Affects the </a:t>
            </a:r>
            <a:r>
              <a:rPr lang="en-US" sz="3000" u="sng" dirty="0"/>
              <a:t>type of soil</a:t>
            </a:r>
            <a:r>
              <a:rPr lang="en-US" sz="3000" dirty="0"/>
              <a:t> that forms</a:t>
            </a:r>
          </a:p>
          <a:p>
            <a:pPr lvl="1"/>
            <a:r>
              <a:rPr lang="en-US" sz="3000" u="sng" dirty="0"/>
              <a:t>Sunlit</a:t>
            </a:r>
            <a:r>
              <a:rPr lang="en-US" sz="3000" dirty="0"/>
              <a:t> slopes will have more vegetation</a:t>
            </a:r>
          </a:p>
          <a:p>
            <a:r>
              <a:rPr lang="en-US" sz="3200" b="1" u="sng" dirty="0"/>
              <a:t>Parent Material</a:t>
            </a:r>
          </a:p>
          <a:p>
            <a:pPr lvl="1"/>
            <a:r>
              <a:rPr lang="en-US" sz="3000" dirty="0"/>
              <a:t>Residual soils have </a:t>
            </a:r>
            <a:r>
              <a:rPr lang="en-US" sz="3000" u="sng" dirty="0"/>
              <a:t>same</a:t>
            </a:r>
            <a:r>
              <a:rPr lang="en-US" sz="3000" dirty="0"/>
              <a:t> chemical compound as local bedrock; transported soils likely </a:t>
            </a:r>
            <a:r>
              <a:rPr lang="en-US" sz="3000" u="sng" dirty="0"/>
              <a:t>won’t</a:t>
            </a:r>
          </a:p>
        </p:txBody>
      </p:sp>
    </p:spTree>
    <p:extLst>
      <p:ext uri="{BB962C8B-B14F-4D97-AF65-F5344CB8AC3E}">
        <p14:creationId xmlns:p14="http://schemas.microsoft.com/office/powerpoint/2010/main" val="1881010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SOIL 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109" y="942108"/>
            <a:ext cx="8728364" cy="5763491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Biological Organisms</a:t>
            </a:r>
          </a:p>
          <a:p>
            <a:pPr lvl="1"/>
            <a:r>
              <a:rPr lang="en-US" sz="3000" u="sng" dirty="0"/>
              <a:t>All organisms</a:t>
            </a:r>
            <a:r>
              <a:rPr lang="en-US" sz="3000" dirty="0"/>
              <a:t> interact with the soil</a:t>
            </a:r>
          </a:p>
          <a:p>
            <a:pPr lvl="1"/>
            <a:r>
              <a:rPr lang="en-US" sz="3000" dirty="0"/>
              <a:t>Different types of biological organisms can lead to different soil orders</a:t>
            </a:r>
          </a:p>
          <a:p>
            <a:r>
              <a:rPr lang="en-US" sz="3200" b="1" u="sng" dirty="0"/>
              <a:t>Time</a:t>
            </a:r>
          </a:p>
          <a:p>
            <a:pPr lvl="1"/>
            <a:r>
              <a:rPr lang="en-US" sz="3000" dirty="0"/>
              <a:t>Determines the characteristics of a soil</a:t>
            </a:r>
          </a:p>
          <a:p>
            <a:pPr lvl="1"/>
            <a:r>
              <a:rPr lang="en-US" sz="3000" dirty="0"/>
              <a:t>The longer weathering occurs, the greater the chance original minerals are changed or washed away</a:t>
            </a:r>
          </a:p>
        </p:txBody>
      </p:sp>
    </p:spTree>
    <p:extLst>
      <p:ext uri="{BB962C8B-B14F-4D97-AF65-F5344CB8AC3E}">
        <p14:creationId xmlns:p14="http://schemas.microsoft.com/office/powerpoint/2010/main" val="608807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SOIL TEXTURE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1011382"/>
            <a:ext cx="8880764" cy="5666509"/>
          </a:xfrm>
        </p:spPr>
        <p:txBody>
          <a:bodyPr>
            <a:normAutofit/>
          </a:bodyPr>
          <a:lstStyle/>
          <a:p>
            <a:r>
              <a:rPr lang="en-US" sz="3200" dirty="0"/>
              <a:t>Simply put, it’s the </a:t>
            </a:r>
            <a:r>
              <a:rPr lang="en-US" sz="3200" u="sng" dirty="0"/>
              <a:t>relative size</a:t>
            </a:r>
            <a:r>
              <a:rPr lang="en-US" sz="3200" dirty="0"/>
              <a:t> of soil particles and impacts a soil’s capacity to </a:t>
            </a:r>
            <a:r>
              <a:rPr lang="en-US" sz="3200" u="sng" dirty="0"/>
              <a:t>retain moisture</a:t>
            </a:r>
            <a:r>
              <a:rPr lang="en-US" sz="3200" dirty="0"/>
              <a:t> and ability to </a:t>
            </a:r>
            <a:r>
              <a:rPr lang="en-US" sz="3200" u="sng" dirty="0"/>
              <a:t>support plant growth</a:t>
            </a:r>
            <a:r>
              <a:rPr lang="en-US" sz="3200" dirty="0"/>
              <a:t>.</a:t>
            </a:r>
          </a:p>
          <a:p>
            <a:r>
              <a:rPr lang="en-US" sz="3200" dirty="0"/>
              <a:t>Soil texture triangle determines a soil’s texture.</a:t>
            </a:r>
          </a:p>
        </p:txBody>
      </p:sp>
    </p:spTree>
    <p:extLst>
      <p:ext uri="{BB962C8B-B14F-4D97-AF65-F5344CB8AC3E}">
        <p14:creationId xmlns:p14="http://schemas.microsoft.com/office/powerpoint/2010/main" val="191476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C07-09A-8746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10"/>
          <a:stretch>
            <a:fillRect/>
          </a:stretch>
        </p:blipFill>
        <p:spPr bwMode="auto">
          <a:xfrm>
            <a:off x="1367673" y="52237"/>
            <a:ext cx="6570982" cy="6805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52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83972"/>
            <a:ext cx="78867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           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1" dirty="0"/>
              <a:t>Describe</a:t>
            </a:r>
            <a:r>
              <a:rPr lang="en-US" sz="4400" dirty="0"/>
              <a:t> how soil forms.</a:t>
            </a:r>
          </a:p>
          <a:p>
            <a:pPr lvl="0"/>
            <a:r>
              <a:rPr lang="en-US" sz="4400" b="1" dirty="0"/>
              <a:t>Summarize</a:t>
            </a:r>
            <a:r>
              <a:rPr lang="en-US" sz="4400" dirty="0"/>
              <a:t> the features of each horizon of soil.</a:t>
            </a:r>
          </a:p>
          <a:p>
            <a:pPr lvl="0"/>
            <a:r>
              <a:rPr lang="en-US" sz="4400" b="1" dirty="0"/>
              <a:t>Classify </a:t>
            </a:r>
            <a:r>
              <a:rPr lang="en-US" sz="4400" dirty="0"/>
              <a:t>a soil profile based on whether it is a mature or immature.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6" name="Picture 5" descr="C:\Documents and Settings\MCL18926.SCH\Local Settings\Temporary Internet Files\Content.IE5\03QYYHKB\MP900403704[1]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05" y="227628"/>
            <a:ext cx="15430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2139" y="310552"/>
            <a:ext cx="5925826" cy="104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4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1122218"/>
            <a:ext cx="8811490" cy="5500255"/>
          </a:xfrm>
        </p:spPr>
        <p:txBody>
          <a:bodyPr>
            <a:normAutofit/>
          </a:bodyPr>
          <a:lstStyle/>
          <a:p>
            <a:r>
              <a:rPr lang="en-US" altLang="en-US" sz="3200" dirty="0"/>
              <a:t>Describe how soil forms.</a:t>
            </a:r>
          </a:p>
          <a:p>
            <a:r>
              <a:rPr lang="en-US" altLang="en-US" sz="3200" dirty="0"/>
              <a:t>Recognize soil horizons in a soil profile.</a:t>
            </a:r>
          </a:p>
          <a:p>
            <a:r>
              <a:rPr lang="en-US" altLang="en-US" sz="3200" dirty="0"/>
              <a:t>Differentiate among the factors of soil formation.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2439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969818"/>
            <a:ext cx="8880764" cy="57912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Soil</a:t>
            </a:r>
            <a:r>
              <a:rPr lang="en-US" sz="3200" dirty="0"/>
              <a:t>:  </a:t>
            </a:r>
            <a:r>
              <a:rPr lang="en-US" altLang="en-US" sz="3200" dirty="0"/>
              <a:t>the loose covering of weathered rock particles and decaying organic matter, called </a:t>
            </a:r>
            <a:r>
              <a:rPr lang="en-US" altLang="en-US" sz="3200" i="1" u="sng" dirty="0"/>
              <a:t>humus</a:t>
            </a:r>
            <a:r>
              <a:rPr lang="en-US" altLang="en-US" sz="3200" dirty="0"/>
              <a:t>, overlying the bedrock on Earth’s surface, and serves as a medium for the growth of plants</a:t>
            </a:r>
            <a:endParaRPr lang="en-US" sz="3200" dirty="0"/>
          </a:p>
          <a:p>
            <a:r>
              <a:rPr lang="en-US" sz="3200" b="1" u="sng" dirty="0"/>
              <a:t>Residual soil</a:t>
            </a:r>
            <a:r>
              <a:rPr lang="en-US" sz="3200" dirty="0"/>
              <a:t>:  a</a:t>
            </a:r>
            <a:r>
              <a:rPr lang="en-US" altLang="en-US" sz="3200" dirty="0"/>
              <a:t> soil whose parent material is the local bedrock</a:t>
            </a:r>
            <a:endParaRPr lang="en-US" sz="3200" dirty="0"/>
          </a:p>
          <a:p>
            <a:r>
              <a:rPr lang="en-US" sz="3200" b="1" u="sng" dirty="0"/>
              <a:t>Transported soil</a:t>
            </a:r>
            <a:r>
              <a:rPr lang="en-US" sz="3200" dirty="0"/>
              <a:t>: </a:t>
            </a:r>
            <a:r>
              <a:rPr lang="en-US" altLang="en-US" sz="3200" dirty="0"/>
              <a:t>soil that develops from parent material that has been moved far from its original location, usually by agents of erosion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517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969818"/>
            <a:ext cx="8880764" cy="5791200"/>
          </a:xfrm>
        </p:spPr>
        <p:txBody>
          <a:bodyPr>
            <a:normAutofit/>
          </a:bodyPr>
          <a:lstStyle/>
          <a:p>
            <a:r>
              <a:rPr lang="en-US" sz="3200" b="1" u="sng" dirty="0"/>
              <a:t>Parent material</a:t>
            </a:r>
            <a:r>
              <a:rPr lang="en-US" sz="3200" dirty="0"/>
              <a:t>:  source rock for soil</a:t>
            </a:r>
            <a:endParaRPr lang="en-US" sz="3200" b="1" u="sng" dirty="0"/>
          </a:p>
          <a:p>
            <a:r>
              <a:rPr lang="en-US" sz="3200" b="1" u="sng" dirty="0"/>
              <a:t>Soil profile</a:t>
            </a:r>
            <a:r>
              <a:rPr lang="en-US" sz="3200" dirty="0"/>
              <a:t>: </a:t>
            </a:r>
            <a:r>
              <a:rPr lang="en-US" altLang="en-US" sz="3200" dirty="0"/>
              <a:t>a vertical sequence of soil layers</a:t>
            </a:r>
          </a:p>
          <a:p>
            <a:pPr lvl="1"/>
            <a:r>
              <a:rPr lang="en-US" sz="3000" dirty="0"/>
              <a:t>Mature soils have several distinct layers that take tens of thousands of years to develop; new soils (known as </a:t>
            </a:r>
            <a:r>
              <a:rPr lang="en-US" sz="3000" i="1" u="sng" dirty="0"/>
              <a:t>undeveloped soils</a:t>
            </a:r>
            <a:r>
              <a:rPr lang="en-US" sz="3000" dirty="0"/>
              <a:t>) do not have these layers</a:t>
            </a:r>
          </a:p>
          <a:p>
            <a:r>
              <a:rPr lang="en-US" sz="3200" b="1" u="sng" dirty="0"/>
              <a:t>Soil horizon</a:t>
            </a:r>
            <a:r>
              <a:rPr lang="en-US" sz="3200" dirty="0"/>
              <a:t>:  a</a:t>
            </a:r>
            <a:r>
              <a:rPr lang="en-US" altLang="en-US" sz="3200" dirty="0"/>
              <a:t> distinct layer within a soil profile</a:t>
            </a:r>
          </a:p>
          <a:p>
            <a:pPr lvl="1"/>
            <a:r>
              <a:rPr lang="en-US" sz="3000" dirty="0"/>
              <a:t>Typically 4 major soil horizons in mature soils:  O, A, B, and C</a:t>
            </a:r>
          </a:p>
          <a:p>
            <a:pPr marL="457200" lvl="1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0526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FOOD FOR THOUGHT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255" y="969818"/>
            <a:ext cx="8783781" cy="5777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Think of some ways life would be different if there was no soil.  How does soil impact life on Earth?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Take a few minutes to discuss with your table partner.</a:t>
            </a:r>
          </a:p>
        </p:txBody>
      </p:sp>
    </p:spTree>
    <p:extLst>
      <p:ext uri="{BB962C8B-B14F-4D97-AF65-F5344CB8AC3E}">
        <p14:creationId xmlns:p14="http://schemas.microsoft.com/office/powerpoint/2010/main" val="2715884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SOIL VIDEO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023" y="1069675"/>
            <a:ext cx="8867954" cy="5107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Bill Nye Video: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https://youtu.be/3HQwYbwmyaY</a:t>
            </a:r>
            <a:r>
              <a:rPr lang="en-US" dirty="0"/>
              <a:t> (1:55)</a:t>
            </a:r>
          </a:p>
        </p:txBody>
      </p:sp>
    </p:spTree>
    <p:extLst>
      <p:ext uri="{BB962C8B-B14F-4D97-AF65-F5344CB8AC3E}">
        <p14:creationId xmlns:p14="http://schemas.microsoft.com/office/powerpoint/2010/main" val="300247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HOW SOIL DEVELOPS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45" y="997527"/>
            <a:ext cx="8811491" cy="2854037"/>
          </a:xfrm>
        </p:spPr>
        <p:txBody>
          <a:bodyPr>
            <a:normAutofit/>
          </a:bodyPr>
          <a:lstStyle/>
          <a:p>
            <a:r>
              <a:rPr lang="en-US" sz="3200" dirty="0"/>
              <a:t>Soils begin to develop when weathering breaks down </a:t>
            </a:r>
            <a:r>
              <a:rPr lang="en-US" sz="3200" u="sng" dirty="0"/>
              <a:t>bedrock</a:t>
            </a:r>
            <a:r>
              <a:rPr lang="en-US" sz="3200" dirty="0"/>
              <a:t> into smaller pieces, which continue to undergo weathering and break down further.</a:t>
            </a:r>
          </a:p>
          <a:p>
            <a:r>
              <a:rPr lang="en-US" sz="3200" u="sng" dirty="0"/>
              <a:t>Worms</a:t>
            </a:r>
            <a:r>
              <a:rPr lang="en-US" sz="3200" dirty="0"/>
              <a:t> and </a:t>
            </a:r>
            <a:r>
              <a:rPr lang="en-US" sz="3200" u="sng" dirty="0"/>
              <a:t>other organisms</a:t>
            </a:r>
            <a:r>
              <a:rPr lang="en-US" sz="3200" dirty="0"/>
              <a:t> break down organic matter and add nutrients to the soil and create passages for air and water.</a:t>
            </a:r>
          </a:p>
        </p:txBody>
      </p:sp>
      <p:pic>
        <p:nvPicPr>
          <p:cNvPr id="4" name="Picture 11" descr="C07-03A-8746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333"/>
          <a:stretch>
            <a:fillRect/>
          </a:stretch>
        </p:blipFill>
        <p:spPr bwMode="auto">
          <a:xfrm>
            <a:off x="4128655" y="3851565"/>
            <a:ext cx="4876841" cy="2952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74073" y="4710545"/>
            <a:ext cx="35190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/>
              <a:t>What is helping to break up the soil in this image?</a:t>
            </a:r>
          </a:p>
        </p:txBody>
      </p:sp>
    </p:spTree>
    <p:extLst>
      <p:ext uri="{BB962C8B-B14F-4D97-AF65-F5344CB8AC3E}">
        <p14:creationId xmlns:p14="http://schemas.microsoft.com/office/powerpoint/2010/main" val="6350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SOIL LAYERS &amp; SOIL PROFILES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914399"/>
            <a:ext cx="9019309" cy="5680365"/>
          </a:xfrm>
        </p:spPr>
        <p:txBody>
          <a:bodyPr>
            <a:normAutofit/>
          </a:bodyPr>
          <a:lstStyle/>
          <a:p>
            <a:r>
              <a:rPr lang="en-US" sz="3200" dirty="0"/>
              <a:t>Through the processes of weathering, erosion, and deposition of parent material, soil will develop layers.</a:t>
            </a:r>
          </a:p>
          <a:p>
            <a:r>
              <a:rPr lang="en-US" sz="3200" dirty="0"/>
              <a:t>Residual soil has parent material that is the local bedrock; transported soil is transported from somewhere else usually through erosion.</a:t>
            </a:r>
          </a:p>
          <a:p>
            <a:r>
              <a:rPr lang="en-US" sz="3200" dirty="0"/>
              <a:t>The vertical sequence of layers make up a </a:t>
            </a:r>
            <a:r>
              <a:rPr lang="en-US" sz="3200" b="1" u="sng" dirty="0"/>
              <a:t>soil profile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2348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5272229" cy="6570711"/>
            <a:chOff x="0" y="0"/>
            <a:chExt cx="5272229" cy="65707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272229" cy="630910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0235" y="6309101"/>
              <a:ext cx="525175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dirty="0"/>
                <a:t>http://jupiter.plymouth.edu/~sci_ed/Turski/Courses/Earth_Science/soil_profile_diag.jpg</a:t>
              </a: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5339751" y="992038"/>
            <a:ext cx="380424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/>
              <a:t>NOTE:  the layer below the C-horizon is bedrock.  It is sometimes referred to as the D-horizon or the R-horizon.  For the purposes of this class, know that below the C-horizon is solid rock.</a:t>
            </a:r>
          </a:p>
        </p:txBody>
      </p:sp>
    </p:spTree>
    <p:extLst>
      <p:ext uri="{BB962C8B-B14F-4D97-AF65-F5344CB8AC3E}">
        <p14:creationId xmlns:p14="http://schemas.microsoft.com/office/powerpoint/2010/main" val="311964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256</TotalTime>
  <Words>792</Words>
  <Application>Microsoft Office PowerPoint</Application>
  <PresentationFormat>On-screen Show (4:3)</PresentationFormat>
  <Paragraphs>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SOIL</vt:lpstr>
      <vt:lpstr>OBJECTIVES</vt:lpstr>
      <vt:lpstr>KEY TERMS</vt:lpstr>
      <vt:lpstr>KEY TERMS</vt:lpstr>
      <vt:lpstr>FOOD FOR THOUGHT</vt:lpstr>
      <vt:lpstr>SOIL VIDEO</vt:lpstr>
      <vt:lpstr>HOW SOIL DEVELOPS</vt:lpstr>
      <vt:lpstr>SOIL LAYERS &amp; SOIL PROFILES</vt:lpstr>
      <vt:lpstr>PowerPoint Presentation</vt:lpstr>
      <vt:lpstr>SOIL PROFILES</vt:lpstr>
      <vt:lpstr>SOIL PROFILES</vt:lpstr>
      <vt:lpstr>SOIL PROFILES</vt:lpstr>
      <vt:lpstr>QUICK QUESTION</vt:lpstr>
      <vt:lpstr>SOIL FORMATION</vt:lpstr>
      <vt:lpstr>SOIL FORMATION</vt:lpstr>
      <vt:lpstr>SOIL TEXTURE</vt:lpstr>
      <vt:lpstr>PowerPoint Presentation</vt:lpstr>
      <vt:lpstr>            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</dc:title>
  <dc:creator>Mark Avery</dc:creator>
  <cp:lastModifiedBy>Donna Meeks</cp:lastModifiedBy>
  <cp:revision>13</cp:revision>
  <dcterms:created xsi:type="dcterms:W3CDTF">2016-01-31T23:01:31Z</dcterms:created>
  <dcterms:modified xsi:type="dcterms:W3CDTF">2020-10-12T16:29:16Z</dcterms:modified>
</cp:coreProperties>
</file>