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6" r:id="rId9"/>
    <p:sldId id="265" r:id="rId10"/>
    <p:sldId id="277" r:id="rId11"/>
    <p:sldId id="278" r:id="rId12"/>
    <p:sldId id="282" r:id="rId13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71" autoAdjust="0"/>
  </p:normalViewPr>
  <p:slideViewPr>
    <p:cSldViewPr snapToGrid="0" snapToObjects="1">
      <p:cViewPr>
        <p:scale>
          <a:sx n="90" d="100"/>
          <a:sy n="90" d="100"/>
        </p:scale>
        <p:origin x="-80" y="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5685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Image: </a:t>
            </a:r>
            <a:r>
              <a:rPr lang="en-US" dirty="0" err="1" smtClean="0"/>
              <a:t>Ecola</a:t>
            </a:r>
            <a:r>
              <a:rPr lang="en-US" dirty="0" smtClean="0"/>
              <a:t> State Park,</a:t>
            </a:r>
            <a:r>
              <a:rPr lang="en-US" baseline="0" dirty="0" smtClean="0"/>
              <a:t> Oregon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Image: Riverside</a:t>
            </a:r>
            <a:r>
              <a:rPr lang="en-US" baseline="0" dirty="0" smtClean="0"/>
              <a:t> Park, Hudson River</a:t>
            </a:r>
            <a:r>
              <a:rPr lang="en-US" baseline="0" smtClean="0"/>
              <a:t>, NY, NY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25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Famous “Blue Marble” photo</a:t>
            </a:r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My Image: Haystack Rock, Cannon</a:t>
            </a:r>
            <a:r>
              <a:rPr lang="en-US" baseline="0" dirty="0" smtClean="0"/>
              <a:t> Beach, Oregon</a:t>
            </a:r>
            <a:endParaRPr dirty="0"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My</a:t>
            </a:r>
            <a:r>
              <a:rPr lang="en-US" baseline="0" dirty="0" smtClean="0"/>
              <a:t> Image: Hudson River with Ice, NY, NY</a:t>
            </a:r>
            <a:endParaRPr dirty="0"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My Image: George Washington Bridge with Clouds, NY, NY</a:t>
            </a:r>
            <a:endParaRPr dirty="0"/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My Image:</a:t>
            </a:r>
            <a:r>
              <a:rPr lang="en-US" baseline="0" dirty="0" smtClean="0"/>
              <a:t> Ft. Tryon Park, NY, NY</a:t>
            </a:r>
            <a:endParaRPr dirty="0"/>
          </a:p>
        </p:txBody>
      </p:sp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My Image: Mt. St.</a:t>
            </a:r>
            <a:r>
              <a:rPr lang="en-US" baseline="0" dirty="0" smtClean="0"/>
              <a:t> Helens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2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chemeClr val="lt1"/>
              </a:buClr>
              <a:buFont typeface="Calibri"/>
              <a:buNone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chemeClr val="lt1"/>
              </a:buClr>
              <a:buFont typeface="Calibri"/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chemeClr val="lt1"/>
              </a:buClr>
              <a:buFont typeface="Calibri"/>
              <a:buNone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lt1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lt1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lt1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lt1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222250" algn="l" rtl="0">
              <a:spcBef>
                <a:spcPts val="640"/>
              </a:spcBef>
              <a:buClr>
                <a:schemeClr val="lt1"/>
              </a:buClr>
              <a:buFont typeface="Arial"/>
              <a:buChar char="●"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77800" algn="l" rtl="0">
              <a:spcBef>
                <a:spcPts val="560"/>
              </a:spcBef>
              <a:buClr>
                <a:schemeClr val="lt1"/>
              </a:buClr>
              <a:buFont typeface="Arial"/>
              <a:buChar char="●"/>
              <a:defRPr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3652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small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>
                <a:solidFill>
                  <a:schemeClr val="lt1"/>
                </a:solidFill>
              </a:defRPr>
            </a:lvl1pPr>
            <a:lvl2pPr marL="457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lt1"/>
              </a:buClr>
              <a:buFont typeface="Calibri"/>
              <a:buNone/>
              <a:defRPr sz="4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22250" algn="l" rtl="0">
              <a:spcBef>
                <a:spcPts val="640"/>
              </a:spcBef>
              <a:buClr>
                <a:schemeClr val="lt1"/>
              </a:buClr>
              <a:buFont typeface="Arial"/>
              <a:buChar char="●"/>
              <a:defRPr sz="3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77800" algn="l" rtl="0">
              <a:spcBef>
                <a:spcPts val="560"/>
              </a:spcBef>
              <a:buClr>
                <a:schemeClr val="lt1"/>
              </a:buClr>
              <a:buFont typeface="Arial"/>
              <a:buChar char="●"/>
              <a:defRPr sz="2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136525" algn="l" rtl="0">
              <a:spcBef>
                <a:spcPts val="480"/>
              </a:spcBef>
              <a:buClr>
                <a:schemeClr val="lt1"/>
              </a:buClr>
              <a:buFont typeface="Arial"/>
              <a:buChar char="●"/>
              <a:defRPr sz="2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52400" algn="l" rtl="0">
              <a:spcBef>
                <a:spcPts val="400"/>
              </a:spcBef>
              <a:buClr>
                <a:schemeClr val="lt1"/>
              </a:buClr>
              <a:buFont typeface="Arial"/>
              <a:buChar char="●"/>
              <a:defRPr sz="20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xfrm>
            <a:off x="685800" y="2480736"/>
            <a:ext cx="77724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 smtClean="0"/>
              <a:t>Unit 1 Lesson 1</a:t>
            </a:r>
            <a:endParaRPr lang="en-US" sz="44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intosh HD:Users:lisahlinka:Pictures:insta13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92" y="117793"/>
            <a:ext cx="6622415" cy="6622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27905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lisahlinka:Pictures:insta10.jpe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697" y="119697"/>
            <a:ext cx="6618605" cy="661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lisahlinka:Pictures:iPhoto Library.photolibrary:Previews:2014:09:07:20140907-135256:daSB2WFMQxGVSz5pb6kF%A:2014-08-27 19.29.0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" y="289913"/>
            <a:ext cx="7618730" cy="57137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40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3556" y="748556"/>
            <a:ext cx="5415555" cy="547444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89561" y="71600"/>
            <a:ext cx="8852549" cy="1015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-US" sz="3000" dirty="0" smtClean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Describe </a:t>
            </a:r>
            <a:r>
              <a:rPr lang="en-US" sz="3000" dirty="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picture. What do you think is going on in this picture?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36545" y="322604"/>
            <a:ext cx="8894566" cy="518086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20650" indent="0">
              <a:buNone/>
            </a:pPr>
            <a:r>
              <a:rPr lang="en-US" b="1" dirty="0">
                <a:solidFill>
                  <a:srgbClr val="4BACC6"/>
                </a:solidFill>
              </a:rPr>
              <a:t>Four major parts of Earth work together as a complex system</a:t>
            </a:r>
            <a:r>
              <a:rPr lang="en-US" dirty="0">
                <a:solidFill>
                  <a:srgbClr val="4BACC6"/>
                </a:solidFill>
              </a:rPr>
              <a:t>. </a:t>
            </a:r>
            <a:r>
              <a:rPr lang="en-US" dirty="0"/>
              <a:t>On a global scale, each part can be thought of as a sphere, roughly the same size and shape as the planet. </a:t>
            </a:r>
            <a:r>
              <a:rPr lang="en-US" b="1" dirty="0">
                <a:solidFill>
                  <a:srgbClr val="4BACC6"/>
                </a:solidFill>
              </a:rPr>
              <a:t>The four parts are called the geosphere, hydrosphere, atmosphere, and biosphere</a:t>
            </a:r>
            <a:r>
              <a:rPr lang="en-US" dirty="0">
                <a:solidFill>
                  <a:srgbClr val="4BACC6"/>
                </a:solidFill>
              </a:rPr>
              <a:t>.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accent3"/>
              </a:buClr>
              <a:buSzPct val="59375"/>
              <a:buFont typeface="Arial"/>
              <a:buChar char="●"/>
            </a:pPr>
            <a:endParaRPr lang="en-US" sz="3200" b="0" i="0" u="none" strike="noStrike" cap="none" baseline="0" dirty="0" smtClean="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accent3"/>
              </a:buClr>
              <a:buSzPct val="59375"/>
              <a:buFont typeface="Arial"/>
              <a:buChar char="●"/>
            </a:pPr>
            <a:r>
              <a:rPr lang="en-US" sz="3200" b="0" i="0" u="none" strike="noStrike" cap="none" baseline="0" dirty="0" smtClean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(2 min) On </a:t>
            </a:r>
            <a:r>
              <a:rPr lang="en-US" sz="3200" b="0" i="0" u="none" strike="noStrike" cap="none" baseline="0" dirty="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your worksheet, write in your own words what you think the definition is for each of these spheres.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What is the Geosphere </a:t>
            </a:r>
            <a:r>
              <a:rPr lang="en-US" sz="2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(Lithosphere)</a:t>
            </a:r>
            <a:r>
              <a:rPr lang="en-US" sz="4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592408" y="1600200"/>
            <a:ext cx="3299240" cy="4688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Earth’s core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mantle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and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crust</a:t>
            </a:r>
            <a:b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(all of Earth’s rock)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endParaRPr lang="en-US" dirty="0"/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smtClean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Examples:</a:t>
            </a:r>
            <a:br>
              <a:rPr lang="en-US" sz="3200" b="0" i="0" u="none" strike="noStrike" cap="none" baseline="0" dirty="0" smtClean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continents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rocks,</a:t>
            </a:r>
            <a:r>
              <a:rPr lang="en-US" sz="320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ocean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floor,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sand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metal, brick, and asphalt</a:t>
            </a:r>
          </a:p>
        </p:txBody>
      </p:sp>
      <p:pic>
        <p:nvPicPr>
          <p:cNvPr id="3" name="Picture 2" descr="insta1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1" y="1459089"/>
            <a:ext cx="5257800" cy="52578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What is the Hydrosphere?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668216" y="1600200"/>
            <a:ext cx="4018583" cy="37035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59375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Earth’s water </a:t>
            </a:r>
            <a:endParaRPr lang="en-US" sz="32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59375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4BACC6"/>
                </a:solidFill>
              </a:rPr>
              <a:t>Examples: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59375"/>
              <a:buNone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oceans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lakes, rivers, groundwater, glaciers, polar ice caps, rain, and snow</a:t>
            </a:r>
          </a:p>
        </p:txBody>
      </p:sp>
      <p:sp>
        <p:nvSpPr>
          <p:cNvPr id="124" name="Shape 124"/>
          <p:cNvSpPr txBox="1"/>
          <p:nvPr/>
        </p:nvSpPr>
        <p:spPr>
          <a:xfrm>
            <a:off x="5694835" y="4957837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3" name="Picture 2" descr="IMG_20150111_22273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7445"/>
            <a:ext cx="4445000" cy="44450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What is the Atmosphere?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5734756" y="1674467"/>
            <a:ext cx="3635022" cy="3211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Earth’s gases </a:t>
            </a:r>
            <a:endParaRPr lang="en-US" sz="3200" b="0" i="0" u="none" strike="noStrike" cap="none" baseline="0" dirty="0" smtClean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endParaRPr lang="en-US" dirty="0" smtClean="0"/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rgbClr val="4BACC6"/>
                </a:solidFill>
              </a:rPr>
              <a:t>Examples:</a:t>
            </a:r>
            <a:br>
              <a:rPr lang="en-US" dirty="0" smtClean="0">
                <a:solidFill>
                  <a:srgbClr val="4BACC6"/>
                </a:solidFill>
              </a:rPr>
            </a:b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oxygen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2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nitrogen, water vapor, ozone and </a:t>
            </a:r>
            <a:r>
              <a:rPr lang="en-US" sz="3200" b="0" i="0" u="none" strike="noStrike" cap="none" baseline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wind</a:t>
            </a:r>
            <a:endParaRPr lang="en-US" sz="3200" b="0" i="0" u="none" strike="noStrike" cap="none" baseline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IMG_20140809_1904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5" y="1547466"/>
            <a:ext cx="5183533" cy="518353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461436"/>
            <a:ext cx="8229600" cy="769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4400" b="0" i="0" u="none" strike="noStrike" cap="none" baseline="0" dirty="0">
                <a:solidFill>
                  <a:srgbClr val="4BACC6"/>
                </a:solidFill>
                <a:latin typeface="Calibri"/>
                <a:ea typeface="Calibri"/>
                <a:cs typeface="Calibri"/>
                <a:sym typeface="Calibri"/>
              </a:rPr>
              <a:t>What is the Biosphere?</a:t>
            </a:r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5452770" y="1604433"/>
            <a:ext cx="4072467" cy="386768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Earth’s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living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organisms 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endParaRPr lang="en-US" dirty="0" smtClean="0">
              <a:solidFill>
                <a:srgbClr val="4BACC6"/>
              </a:solidFill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dirty="0" smtClean="0">
                <a:solidFill>
                  <a:srgbClr val="4BACC6"/>
                </a:solidFill>
              </a:rPr>
              <a:t>Examples:</a:t>
            </a:r>
          </a:p>
          <a:p>
            <a:pPr marL="0" marR="0" lvl="0" indent="0" algn="l" rtl="0">
              <a:spcBef>
                <a:spcPts val="64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such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as plants, humans, animals, insects and microbes</a:t>
            </a:r>
          </a:p>
        </p:txBody>
      </p:sp>
      <p:pic>
        <p:nvPicPr>
          <p:cNvPr id="3" name="Picture 2" descr="gwb_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7" y="1439334"/>
            <a:ext cx="4854222" cy="485422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2053696"/>
          </a:xfrm>
        </p:spPr>
        <p:txBody>
          <a:bodyPr/>
          <a:lstStyle/>
          <a:p>
            <a:r>
              <a:rPr lang="en-US" dirty="0"/>
              <a:t>Do you think </a:t>
            </a:r>
            <a:r>
              <a:rPr lang="en-US" b="1" dirty="0"/>
              <a:t>clouds</a:t>
            </a:r>
            <a:r>
              <a:rPr lang="en-US" dirty="0"/>
              <a:t> should be classified as part of the </a:t>
            </a:r>
            <a:r>
              <a:rPr lang="en-US" b="1" dirty="0"/>
              <a:t>atmosphere</a:t>
            </a:r>
            <a:r>
              <a:rPr lang="en-US" dirty="0"/>
              <a:t>, or part of the </a:t>
            </a:r>
            <a:r>
              <a:rPr lang="en-US" b="1" dirty="0"/>
              <a:t>hydrosphere</a:t>
            </a:r>
            <a:r>
              <a:rPr lang="en-US" dirty="0"/>
              <a:t>? Explain why.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87" y="2719211"/>
            <a:ext cx="5418667" cy="405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0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5377" y="307548"/>
            <a:ext cx="8967061" cy="10771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3200" dirty="0" smtClean="0">
                <a:solidFill>
                  <a:schemeClr val="accent5"/>
                </a:solidFill>
              </a:rPr>
              <a:t>Practice! </a:t>
            </a:r>
            <a:r>
              <a:rPr lang="en-US" sz="3200" dirty="0" smtClean="0"/>
              <a:t>With your partner, label and d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escribe </a:t>
            </a:r>
            <a:r>
              <a:rPr lang="en-US" sz="32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each of Earth's four </a:t>
            </a:r>
            <a:r>
              <a:rPr lang="en-US" sz="3200" b="0" i="0" u="none" strike="noStrike" cap="none" baseline="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spheres in your photograph. </a:t>
            </a:r>
            <a:endParaRPr lang="en-US" sz="3200" b="0" i="0" u="none" strike="noStrike" cap="none" baseline="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499" y="2525889"/>
            <a:ext cx="4000723" cy="26953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954551" y="1823057"/>
            <a:ext cx="23825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ACC6"/>
                </a:solidFill>
              </a:rPr>
              <a:t>Biosphere:</a:t>
            </a:r>
            <a:br>
              <a:rPr lang="en-US" sz="2800" dirty="0" smtClean="0">
                <a:solidFill>
                  <a:srgbClr val="4BACC6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People are living organisms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3057"/>
            <a:ext cx="23825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4BACC6"/>
                </a:solidFill>
              </a:rPr>
              <a:t>Geosphere:</a:t>
            </a:r>
            <a:br>
              <a:rPr lang="en-US" sz="2800" dirty="0" smtClean="0">
                <a:solidFill>
                  <a:srgbClr val="4BACC6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Buildings made of stone from the Earth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2271889" y="2229556"/>
            <a:ext cx="889000" cy="4515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403623" y="2229556"/>
            <a:ext cx="722488" cy="16351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271</Words>
  <Application>Microsoft Macintosh PowerPoint</Application>
  <PresentationFormat>On-screen Show (4:3)</PresentationFormat>
  <Paragraphs>36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 Black </vt:lpstr>
      <vt:lpstr>Unit 1 Lesson 1</vt:lpstr>
      <vt:lpstr>Describe the picture. What do you think is going on in this picture? </vt:lpstr>
      <vt:lpstr>PowerPoint Presentation</vt:lpstr>
      <vt:lpstr>What is the Geosphere (Lithosphere)?</vt:lpstr>
      <vt:lpstr>What is the Hydrosphere?</vt:lpstr>
      <vt:lpstr>What is the Atmosphere?</vt:lpstr>
      <vt:lpstr>What is the Biosphere?</vt:lpstr>
      <vt:lpstr>Do you think clouds should be classified as part of the atmosphere, or part of the hydrosphere? Explain why. </vt:lpstr>
      <vt:lpstr>Practice! With your partner, label and describe each of Earth's four spheres in your photograph.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9th Grade Earth Science Ms. Hlinka</dc:title>
  <cp:lastModifiedBy>Lisa Hlinka</cp:lastModifiedBy>
  <cp:revision>18</cp:revision>
  <dcterms:modified xsi:type="dcterms:W3CDTF">2015-02-18T00:13:52Z</dcterms:modified>
</cp:coreProperties>
</file>