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433" r:id="rId2"/>
    <p:sldId id="434" r:id="rId3"/>
    <p:sldId id="435" r:id="rId4"/>
    <p:sldId id="436" r:id="rId5"/>
    <p:sldId id="437" r:id="rId6"/>
    <p:sldId id="438" r:id="rId7"/>
    <p:sldId id="307" r:id="rId8"/>
    <p:sldId id="298" r:id="rId9"/>
    <p:sldId id="432" r:id="rId10"/>
    <p:sldId id="439" r:id="rId11"/>
    <p:sldId id="408" r:id="rId12"/>
    <p:sldId id="409" r:id="rId13"/>
    <p:sldId id="419" r:id="rId14"/>
    <p:sldId id="411" r:id="rId15"/>
    <p:sldId id="420" r:id="rId16"/>
    <p:sldId id="418" r:id="rId17"/>
    <p:sldId id="425" r:id="rId18"/>
    <p:sldId id="424" r:id="rId19"/>
    <p:sldId id="426" r:id="rId20"/>
    <p:sldId id="427" r:id="rId21"/>
    <p:sldId id="428" r:id="rId22"/>
    <p:sldId id="431" r:id="rId2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00FF"/>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33D1C3-6C49-4A9A-BBD8-0893BE4F4689}" v="51" dt="2021-01-09T23:00:36.2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27" autoAdjust="0"/>
    <p:restoredTop sz="82768" autoAdjust="0"/>
  </p:normalViewPr>
  <p:slideViewPr>
    <p:cSldViewPr>
      <p:cViewPr varScale="1">
        <p:scale>
          <a:sx n="55" d="100"/>
          <a:sy n="55" d="100"/>
        </p:scale>
        <p:origin x="166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33D583FB-89F3-42DD-A5B0-C566F3D2068C}" type="datetimeFigureOut">
              <a:rPr lang="en-US" smtClean="0"/>
              <a:t>1/10/2021</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EE664A76-E5AE-4341-A939-594511414EF5}" type="slidenum">
              <a:rPr lang="en-US" smtClean="0"/>
              <a:t>‹#›</a:t>
            </a:fld>
            <a:endParaRPr lang="en-US"/>
          </a:p>
        </p:txBody>
      </p:sp>
    </p:spTree>
    <p:extLst>
      <p:ext uri="{BB962C8B-B14F-4D97-AF65-F5344CB8AC3E}">
        <p14:creationId xmlns:p14="http://schemas.microsoft.com/office/powerpoint/2010/main" val="2126442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7E9A5F6-5E53-4AC4-B2FE-6B0BE26EE5A7}" type="datetimeFigureOut">
              <a:rPr lang="en-US" smtClean="0"/>
              <a:t>1/10/2021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7935624A-F2AF-4F81-8036-E37AED715C41}" type="slidenum">
              <a:rPr lang="en-US" smtClean="0"/>
              <a:t>‹#›</a:t>
            </a:fld>
            <a:endParaRPr lang="en-US" dirty="0"/>
          </a:p>
        </p:txBody>
      </p:sp>
    </p:spTree>
    <p:extLst>
      <p:ext uri="{BB962C8B-B14F-4D97-AF65-F5344CB8AC3E}">
        <p14:creationId xmlns:p14="http://schemas.microsoft.com/office/powerpoint/2010/main" val="33466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iami.cbslocal.com/2020/11/16/thousands-invasive-pythons-removed-florida-everglade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usatoday.com/story/news/nation/2020/11/16/python-hunters-break-records-after-state-agencies-combine-forces/631638900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XufasdTrLb8&amp;feature=emb_logo"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50938" y="692150"/>
            <a:ext cx="4556125" cy="34163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68794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Changes in climate or habitat — often brought on by the climate crisis — can greatly threaten endemic species, bringing them closer to endangerment or extinction.</a:t>
            </a:r>
          </a:p>
          <a:p>
            <a:r>
              <a:rPr lang="en-US" sz="1200" b="0" i="0" kern="1200" dirty="0">
                <a:solidFill>
                  <a:schemeClr val="tx1"/>
                </a:solidFill>
                <a:effectLst/>
                <a:latin typeface="+mn-lt"/>
                <a:ea typeface="+mn-ea"/>
                <a:cs typeface="+mn-cs"/>
              </a:rPr>
              <a:t>Koala – Australia</a:t>
            </a:r>
          </a:p>
          <a:p>
            <a:r>
              <a:rPr lang="en-US" sz="1200" b="0" i="0" kern="1200" dirty="0">
                <a:solidFill>
                  <a:schemeClr val="tx1"/>
                </a:solidFill>
                <a:effectLst/>
                <a:latin typeface="+mn-lt"/>
                <a:ea typeface="+mn-ea"/>
                <a:cs typeface="+mn-cs"/>
              </a:rPr>
              <a:t>Tasmanian devil   https://youtu.be/sRb2nTo3W4g	Australia	</a:t>
            </a:r>
          </a:p>
          <a:p>
            <a:r>
              <a:rPr lang="en-US" dirty="0"/>
              <a:t>Emperor penguin – endemic to Antarctica</a:t>
            </a:r>
          </a:p>
        </p:txBody>
      </p:sp>
      <p:sp>
        <p:nvSpPr>
          <p:cNvPr id="4" name="Slide Number Placeholder 3"/>
          <p:cNvSpPr>
            <a:spLocks noGrp="1"/>
          </p:cNvSpPr>
          <p:nvPr>
            <p:ph type="sldNum" sz="quarter" idx="5"/>
          </p:nvPr>
        </p:nvSpPr>
        <p:spPr/>
        <p:txBody>
          <a:bodyPr/>
          <a:lstStyle/>
          <a:p>
            <a:fld id="{7935624A-F2AF-4F81-8036-E37AED715C41}" type="slidenum">
              <a:rPr lang="en-US" smtClean="0"/>
              <a:t>10</a:t>
            </a:fld>
            <a:endParaRPr lang="en-US" dirty="0"/>
          </a:p>
        </p:txBody>
      </p:sp>
    </p:spTree>
    <p:extLst>
      <p:ext uri="{BB962C8B-B14F-4D97-AF65-F5344CB8AC3E}">
        <p14:creationId xmlns:p14="http://schemas.microsoft.com/office/powerpoint/2010/main" val="353853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4CFF59-BBB6-4996-9A28-CAE53679C810}" type="slidenum">
              <a:rPr lang="en-US" smtClean="0"/>
              <a:pPr/>
              <a:t>14</a:t>
            </a:fld>
            <a:endParaRPr lang="en-US" dirty="0"/>
          </a:p>
        </p:txBody>
      </p:sp>
    </p:spTree>
    <p:extLst>
      <p:ext uri="{BB962C8B-B14F-4D97-AF65-F5344CB8AC3E}">
        <p14:creationId xmlns:p14="http://schemas.microsoft.com/office/powerpoint/2010/main" val="3518877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https://miami.cbslocal.com/2020/11/16/thousands-invasive-pythons-removed-florida-everglades/</a:t>
            </a:r>
            <a:endParaRPr lang="en-US" dirty="0"/>
          </a:p>
          <a:p>
            <a:endParaRPr lang="en-US" dirty="0"/>
          </a:p>
          <a:p>
            <a:r>
              <a:rPr lang="en-US" dirty="0"/>
              <a:t>https://www.naplesnews.com/videos/news/environment/2019/11/14/everglades-python-hunter-helps-maintain-ecosystem-she-loves-removing-invasive-species/4182842002/</a:t>
            </a:r>
          </a:p>
          <a:p>
            <a:r>
              <a:rPr lang="en-US" dirty="0">
                <a:hlinkClick r:id="rId4"/>
              </a:rPr>
              <a:t>https://www.usatoday.com/story/news/nation/2020/11/16/python-hunters-break-records-after-state-agencies-combine-forces/6316389002/</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935624A-F2AF-4F81-8036-E37AED715C41}" type="slidenum">
              <a:rPr lang="en-US" smtClean="0"/>
              <a:t>15</a:t>
            </a:fld>
            <a:endParaRPr lang="en-US" dirty="0"/>
          </a:p>
        </p:txBody>
      </p:sp>
    </p:spTree>
    <p:extLst>
      <p:ext uri="{BB962C8B-B14F-4D97-AF65-F5344CB8AC3E}">
        <p14:creationId xmlns:p14="http://schemas.microsoft.com/office/powerpoint/2010/main" val="1350463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5624A-F2AF-4F81-8036-E37AED715C41}" type="slidenum">
              <a:rPr lang="en-US" smtClean="0"/>
              <a:t>16</a:t>
            </a:fld>
            <a:endParaRPr lang="en-US" dirty="0"/>
          </a:p>
        </p:txBody>
      </p:sp>
    </p:spTree>
    <p:extLst>
      <p:ext uri="{BB962C8B-B14F-4D97-AF65-F5344CB8AC3E}">
        <p14:creationId xmlns:p14="http://schemas.microsoft.com/office/powerpoint/2010/main" val="614277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5624A-F2AF-4F81-8036-E37AED715C41}" type="slidenum">
              <a:rPr lang="en-US" smtClean="0"/>
              <a:t>17</a:t>
            </a:fld>
            <a:endParaRPr lang="en-US" dirty="0"/>
          </a:p>
        </p:txBody>
      </p:sp>
    </p:spTree>
    <p:extLst>
      <p:ext uri="{BB962C8B-B14F-4D97-AF65-F5344CB8AC3E}">
        <p14:creationId xmlns:p14="http://schemas.microsoft.com/office/powerpoint/2010/main" val="83383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https://www.youtube.com/watch?v=XufasdTrLb8&amp;feature=emb_logo</a:t>
            </a:r>
            <a:endParaRPr lang="en-US" dirty="0"/>
          </a:p>
          <a:p>
            <a:endParaRPr lang="en-US" dirty="0"/>
          </a:p>
          <a:p>
            <a:r>
              <a:rPr lang="en-US" sz="1200" b="0" i="0" kern="1200" dirty="0">
                <a:solidFill>
                  <a:schemeClr val="tx1"/>
                </a:solidFill>
                <a:effectLst/>
                <a:latin typeface="+mn-lt"/>
                <a:ea typeface="+mn-ea"/>
                <a:cs typeface="+mn-cs"/>
              </a:rPr>
              <a:t>Their aggression and territorial takeover habits have displaced and killed off many native songbirds. They are considered invasive by the US Fish and Wildlife Service.</a:t>
            </a:r>
          </a:p>
          <a:p>
            <a:r>
              <a:rPr lang="en-US" sz="1200" b="0" i="0" kern="1200" dirty="0">
                <a:solidFill>
                  <a:schemeClr val="tx1"/>
                </a:solidFill>
                <a:effectLst/>
                <a:latin typeface="+mn-lt"/>
                <a:ea typeface="+mn-ea"/>
                <a:cs typeface="+mn-cs"/>
              </a:rPr>
              <a:t>Their corrosive droppings can damage all kinds of objects and surfaces.</a:t>
            </a:r>
          </a:p>
          <a:p>
            <a:r>
              <a:rPr lang="en-US" sz="1200" b="0" i="0" kern="1200" dirty="0">
                <a:solidFill>
                  <a:schemeClr val="tx1"/>
                </a:solidFill>
                <a:effectLst/>
                <a:latin typeface="+mn-lt"/>
                <a:ea typeface="+mn-ea"/>
                <a:cs typeface="+mn-cs"/>
              </a:rPr>
              <a:t>They spread the seeds of weeds and eat large amounts of grain crops.</a:t>
            </a:r>
          </a:p>
          <a:p>
            <a:r>
              <a:rPr lang="en-US" sz="1200" b="0" i="0" kern="1200" dirty="0">
                <a:solidFill>
                  <a:schemeClr val="tx1"/>
                </a:solidFill>
                <a:effectLst/>
                <a:latin typeface="+mn-lt"/>
                <a:ea typeface="+mn-ea"/>
                <a:cs typeface="+mn-cs"/>
              </a:rPr>
              <a:t>Because of their enormous flocks, they can interfere with aviation.</a:t>
            </a:r>
          </a:p>
          <a:p>
            <a:r>
              <a:rPr lang="en-US" sz="1200" b="0" i="0" kern="1200">
                <a:solidFill>
                  <a:schemeClr val="tx1"/>
                </a:solidFill>
                <a:effectLst/>
                <a:latin typeface="+mn-lt"/>
                <a:ea typeface="+mn-ea"/>
                <a:cs typeface="+mn-cs"/>
              </a:rPr>
              <a:t>Their dominance at backyard bird feeders can push out the native bird visitors.</a:t>
            </a:r>
          </a:p>
        </p:txBody>
      </p:sp>
      <p:sp>
        <p:nvSpPr>
          <p:cNvPr id="4" name="Slide Number Placeholder 3"/>
          <p:cNvSpPr>
            <a:spLocks noGrp="1"/>
          </p:cNvSpPr>
          <p:nvPr>
            <p:ph type="sldNum" sz="quarter" idx="5"/>
          </p:nvPr>
        </p:nvSpPr>
        <p:spPr/>
        <p:txBody>
          <a:bodyPr/>
          <a:lstStyle/>
          <a:p>
            <a:fld id="{7935624A-F2AF-4F81-8036-E37AED715C41}" type="slidenum">
              <a:rPr lang="en-US" smtClean="0"/>
              <a:t>21</a:t>
            </a:fld>
            <a:endParaRPr lang="en-US" dirty="0"/>
          </a:p>
        </p:txBody>
      </p:sp>
    </p:spTree>
    <p:extLst>
      <p:ext uri="{BB962C8B-B14F-4D97-AF65-F5344CB8AC3E}">
        <p14:creationId xmlns:p14="http://schemas.microsoft.com/office/powerpoint/2010/main" val="756319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1A67E5-34D9-46BD-B852-6DD89D924E07}" type="datetimeFigureOut">
              <a:rPr lang="en-US" smtClean="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B3BA07-C6E2-444F-99CC-2C0E4DD5B573}" type="slidenum">
              <a:rPr lang="en-US" smtClean="0"/>
              <a:t>‹#›</a:t>
            </a:fld>
            <a:endParaRPr lang="en-US" dirty="0"/>
          </a:p>
        </p:txBody>
      </p:sp>
    </p:spTree>
    <p:extLst>
      <p:ext uri="{BB962C8B-B14F-4D97-AF65-F5344CB8AC3E}">
        <p14:creationId xmlns:p14="http://schemas.microsoft.com/office/powerpoint/2010/main" val="3833688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1A67E5-34D9-46BD-B852-6DD89D924E07}" type="datetimeFigureOut">
              <a:rPr lang="en-US" smtClean="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B3BA07-C6E2-444F-99CC-2C0E4DD5B573}" type="slidenum">
              <a:rPr lang="en-US" smtClean="0"/>
              <a:t>‹#›</a:t>
            </a:fld>
            <a:endParaRPr lang="en-US" dirty="0"/>
          </a:p>
        </p:txBody>
      </p:sp>
    </p:spTree>
    <p:extLst>
      <p:ext uri="{BB962C8B-B14F-4D97-AF65-F5344CB8AC3E}">
        <p14:creationId xmlns:p14="http://schemas.microsoft.com/office/powerpoint/2010/main" val="25385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1A67E5-34D9-46BD-B852-6DD89D924E07}" type="datetimeFigureOut">
              <a:rPr lang="en-US" smtClean="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B3BA07-C6E2-444F-99CC-2C0E4DD5B573}" type="slidenum">
              <a:rPr lang="en-US" smtClean="0"/>
              <a:t>‹#›</a:t>
            </a:fld>
            <a:endParaRPr lang="en-US" dirty="0"/>
          </a:p>
        </p:txBody>
      </p:sp>
    </p:spTree>
    <p:extLst>
      <p:ext uri="{BB962C8B-B14F-4D97-AF65-F5344CB8AC3E}">
        <p14:creationId xmlns:p14="http://schemas.microsoft.com/office/powerpoint/2010/main" val="381707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1A67E5-34D9-46BD-B852-6DD89D924E07}" type="datetimeFigureOut">
              <a:rPr lang="en-US" smtClean="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B3BA07-C6E2-444F-99CC-2C0E4DD5B573}" type="slidenum">
              <a:rPr lang="en-US" smtClean="0"/>
              <a:t>‹#›</a:t>
            </a:fld>
            <a:endParaRPr lang="en-US" dirty="0"/>
          </a:p>
        </p:txBody>
      </p:sp>
    </p:spTree>
    <p:extLst>
      <p:ext uri="{BB962C8B-B14F-4D97-AF65-F5344CB8AC3E}">
        <p14:creationId xmlns:p14="http://schemas.microsoft.com/office/powerpoint/2010/main" val="113823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1A67E5-34D9-46BD-B852-6DD89D924E07}" type="datetimeFigureOut">
              <a:rPr lang="en-US" smtClean="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B3BA07-C6E2-444F-99CC-2C0E4DD5B573}" type="slidenum">
              <a:rPr lang="en-US" smtClean="0"/>
              <a:t>‹#›</a:t>
            </a:fld>
            <a:endParaRPr lang="en-US" dirty="0"/>
          </a:p>
        </p:txBody>
      </p:sp>
    </p:spTree>
    <p:extLst>
      <p:ext uri="{BB962C8B-B14F-4D97-AF65-F5344CB8AC3E}">
        <p14:creationId xmlns:p14="http://schemas.microsoft.com/office/powerpoint/2010/main" val="2886443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1A67E5-34D9-46BD-B852-6DD89D924E07}" type="datetimeFigureOut">
              <a:rPr lang="en-US" smtClean="0"/>
              <a:t>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B3BA07-C6E2-444F-99CC-2C0E4DD5B573}" type="slidenum">
              <a:rPr lang="en-US" smtClean="0"/>
              <a:t>‹#›</a:t>
            </a:fld>
            <a:endParaRPr lang="en-US" dirty="0"/>
          </a:p>
        </p:txBody>
      </p:sp>
    </p:spTree>
    <p:extLst>
      <p:ext uri="{BB962C8B-B14F-4D97-AF65-F5344CB8AC3E}">
        <p14:creationId xmlns:p14="http://schemas.microsoft.com/office/powerpoint/2010/main" val="2335537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1A67E5-34D9-46BD-B852-6DD89D924E07}" type="datetimeFigureOut">
              <a:rPr lang="en-US" smtClean="0"/>
              <a:t>1/10/2021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B3BA07-C6E2-444F-99CC-2C0E4DD5B573}" type="slidenum">
              <a:rPr lang="en-US" smtClean="0"/>
              <a:t>‹#›</a:t>
            </a:fld>
            <a:endParaRPr lang="en-US" dirty="0"/>
          </a:p>
        </p:txBody>
      </p:sp>
    </p:spTree>
    <p:extLst>
      <p:ext uri="{BB962C8B-B14F-4D97-AF65-F5344CB8AC3E}">
        <p14:creationId xmlns:p14="http://schemas.microsoft.com/office/powerpoint/2010/main" val="3838641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1A67E5-34D9-46BD-B852-6DD89D924E07}" type="datetimeFigureOut">
              <a:rPr lang="en-US" smtClean="0"/>
              <a:t>1/10/2021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B3BA07-C6E2-444F-99CC-2C0E4DD5B573}" type="slidenum">
              <a:rPr lang="en-US" smtClean="0"/>
              <a:t>‹#›</a:t>
            </a:fld>
            <a:endParaRPr lang="en-US" dirty="0"/>
          </a:p>
        </p:txBody>
      </p:sp>
    </p:spTree>
    <p:extLst>
      <p:ext uri="{BB962C8B-B14F-4D97-AF65-F5344CB8AC3E}">
        <p14:creationId xmlns:p14="http://schemas.microsoft.com/office/powerpoint/2010/main" val="2388687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A67E5-34D9-46BD-B852-6DD89D924E07}" type="datetimeFigureOut">
              <a:rPr lang="en-US" smtClean="0"/>
              <a:t>1/10/2021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B3BA07-C6E2-444F-99CC-2C0E4DD5B573}" type="slidenum">
              <a:rPr lang="en-US" smtClean="0"/>
              <a:t>‹#›</a:t>
            </a:fld>
            <a:endParaRPr lang="en-US" dirty="0"/>
          </a:p>
        </p:txBody>
      </p:sp>
    </p:spTree>
    <p:extLst>
      <p:ext uri="{BB962C8B-B14F-4D97-AF65-F5344CB8AC3E}">
        <p14:creationId xmlns:p14="http://schemas.microsoft.com/office/powerpoint/2010/main" val="572293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1A67E5-34D9-46BD-B852-6DD89D924E07}" type="datetimeFigureOut">
              <a:rPr lang="en-US" smtClean="0"/>
              <a:t>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B3BA07-C6E2-444F-99CC-2C0E4DD5B573}" type="slidenum">
              <a:rPr lang="en-US" smtClean="0"/>
              <a:t>‹#›</a:t>
            </a:fld>
            <a:endParaRPr lang="en-US" dirty="0"/>
          </a:p>
        </p:txBody>
      </p:sp>
    </p:spTree>
    <p:extLst>
      <p:ext uri="{BB962C8B-B14F-4D97-AF65-F5344CB8AC3E}">
        <p14:creationId xmlns:p14="http://schemas.microsoft.com/office/powerpoint/2010/main" val="195675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1A67E5-34D9-46BD-B852-6DD89D924E07}" type="datetimeFigureOut">
              <a:rPr lang="en-US" smtClean="0"/>
              <a:t>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B3BA07-C6E2-444F-99CC-2C0E4DD5B573}" type="slidenum">
              <a:rPr lang="en-US" smtClean="0"/>
              <a:t>‹#›</a:t>
            </a:fld>
            <a:endParaRPr lang="en-US" dirty="0"/>
          </a:p>
        </p:txBody>
      </p:sp>
    </p:spTree>
    <p:extLst>
      <p:ext uri="{BB962C8B-B14F-4D97-AF65-F5344CB8AC3E}">
        <p14:creationId xmlns:p14="http://schemas.microsoft.com/office/powerpoint/2010/main" val="3103968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A67E5-34D9-46BD-B852-6DD89D924E07}" type="datetimeFigureOut">
              <a:rPr lang="en-US" smtClean="0"/>
              <a:t>1/10/2021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3BA07-C6E2-444F-99CC-2C0E4DD5B573}" type="slidenum">
              <a:rPr lang="en-US" smtClean="0"/>
              <a:t>‹#›</a:t>
            </a:fld>
            <a:endParaRPr lang="en-US" dirty="0"/>
          </a:p>
        </p:txBody>
      </p:sp>
    </p:spTree>
    <p:extLst>
      <p:ext uri="{BB962C8B-B14F-4D97-AF65-F5344CB8AC3E}">
        <p14:creationId xmlns:p14="http://schemas.microsoft.com/office/powerpoint/2010/main" val="35124736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britannica.com/science/keystone-species"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ews-press.com/story/news/environment/2020/11/13/python-hunters-break-records-after-state-agencies-combine-forces/627678200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ysa5OBhXz-Q" TargetMode="External"/><Relationship Id="rId2" Type="http://schemas.openxmlformats.org/officeDocument/2006/relationships/hyperlink" Target="https://www.youtube.com/watch?v=hRGg5it5FM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pbs.org/video/236581730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830" name="Rectangle 6"/>
          <p:cNvSpPr>
            <a:spLocks noGrp="1" noChangeArrowheads="1"/>
          </p:cNvSpPr>
          <p:nvPr>
            <p:ph type="body" idx="1"/>
          </p:nvPr>
        </p:nvSpPr>
        <p:spPr>
          <a:xfrm>
            <a:off x="-1" y="952500"/>
            <a:ext cx="6194323" cy="2247900"/>
          </a:xfrm>
          <a:noFill/>
        </p:spPr>
        <p:txBody>
          <a:bodyPr>
            <a:normAutofit lnSpcReduction="10000"/>
          </a:bodyPr>
          <a:lstStyle/>
          <a:p>
            <a:pPr marL="0" indent="0" eaLnBrk="1" hangingPunct="1">
              <a:buClr>
                <a:srgbClr val="FFFFFF"/>
              </a:buClr>
              <a:buNone/>
            </a:pPr>
            <a:r>
              <a:rPr lang="en-US" altLang="en-US" sz="2400" dirty="0"/>
              <a:t>Some species are clearly critical to the functioning of an ecosystem.</a:t>
            </a:r>
          </a:p>
          <a:p>
            <a:pPr marL="0" indent="0" eaLnBrk="1" hangingPunct="1">
              <a:buClr>
                <a:srgbClr val="FFFFFF"/>
              </a:buClr>
              <a:buNone/>
            </a:pPr>
            <a:r>
              <a:rPr lang="en-US" altLang="en-US" sz="2400" b="1" dirty="0">
                <a:solidFill>
                  <a:srgbClr val="FF0000"/>
                </a:solidFill>
              </a:rPr>
              <a:t>Keystone species</a:t>
            </a:r>
            <a:r>
              <a:rPr lang="en-US" altLang="en-US" sz="2400" dirty="0">
                <a:solidFill>
                  <a:srgbClr val="FF0000"/>
                </a:solidFill>
              </a:rPr>
              <a:t> - </a:t>
            </a:r>
            <a:r>
              <a:rPr lang="en-US" altLang="en-US" sz="2400" dirty="0"/>
              <a:t>a species that is critical to the functioning of the ecosystem in which it lives. It affects the survival and abundance of many other species in its community.</a:t>
            </a:r>
          </a:p>
        </p:txBody>
      </p:sp>
      <p:sp>
        <p:nvSpPr>
          <p:cNvPr id="36867" name="Rectangle 9"/>
          <p:cNvSpPr>
            <a:spLocks noGrp="1" noChangeArrowheads="1"/>
          </p:cNvSpPr>
          <p:nvPr>
            <p:ph type="title"/>
          </p:nvPr>
        </p:nvSpPr>
        <p:spPr>
          <a:xfrm>
            <a:off x="631825" y="280988"/>
            <a:ext cx="8075613" cy="439737"/>
          </a:xfrm>
        </p:spPr>
        <p:txBody>
          <a:bodyPr>
            <a:normAutofit fontScale="90000"/>
          </a:bodyPr>
          <a:lstStyle/>
          <a:p>
            <a:pPr eaLnBrk="1" hangingPunct="1"/>
            <a:r>
              <a:rPr lang="en-US" altLang="en-US" sz="4000" dirty="0"/>
              <a:t>Species Are Connected to Ecosystems</a:t>
            </a:r>
          </a:p>
        </p:txBody>
      </p:sp>
      <p:pic>
        <p:nvPicPr>
          <p:cNvPr id="36868" name="Picture 5" descr="https://encrypted-tbn0.gstatic.com/images?q=tbn:ANd9GcQORxuJZkOc8fZdrDSlg_9OUi3M0JtruxH7ZOq1M_H_o-RVDcv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7" y="720725"/>
            <a:ext cx="29765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descr="https://upload.wikimedia.org/wikipedia/commons/d/d4/Sea_otter_pair2.jpg"/>
          <p:cNvPicPr>
            <a:picLocks noChangeAspect="1" noChangeArrowheads="1"/>
          </p:cNvPicPr>
          <p:nvPr/>
        </p:nvPicPr>
        <p:blipFill>
          <a:blip r:embed="rId4">
            <a:extLst>
              <a:ext uri="{28A0092B-C50C-407E-A947-70E740481C1C}">
                <a14:useLocalDpi xmlns:a14="http://schemas.microsoft.com/office/drawing/2010/main" val="0"/>
              </a:ext>
            </a:extLst>
          </a:blip>
          <a:srcRect l="21542" t="11238" r="1459"/>
          <a:stretch>
            <a:fillRect/>
          </a:stretch>
        </p:blipFill>
        <p:spPr bwMode="auto">
          <a:xfrm>
            <a:off x="33338" y="3716338"/>
            <a:ext cx="3471862"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124200" y="3217863"/>
            <a:ext cx="6019800" cy="2523768"/>
          </a:xfrm>
          <a:prstGeom prst="rect">
            <a:avLst/>
          </a:prstGeom>
        </p:spPr>
        <p:txBody>
          <a:bodyPr wrap="square">
            <a:spAutoFit/>
          </a:bodyPr>
          <a:lstStyle/>
          <a:p>
            <a:pPr eaLnBrk="1" hangingPunct="1">
              <a:buClr>
                <a:srgbClr val="FFFFFF"/>
              </a:buClr>
              <a:defRPr/>
            </a:pPr>
            <a:r>
              <a:rPr lang="en-US" b="1" dirty="0">
                <a:latin typeface="Arial Black" panose="020B0A04020102020204" pitchFamily="34" charset="0"/>
              </a:rPr>
              <a:t>Sea otter</a:t>
            </a:r>
            <a:endParaRPr lang="en-US" dirty="0">
              <a:latin typeface="Arial Black" panose="020B0A04020102020204" pitchFamily="34" charset="0"/>
            </a:endParaRPr>
          </a:p>
          <a:p>
            <a:pPr lvl="1">
              <a:buClr>
                <a:srgbClr val="FFFFFF"/>
              </a:buClr>
              <a:defRPr/>
            </a:pPr>
            <a:r>
              <a:rPr lang="en-US" sz="2800" dirty="0">
                <a:latin typeface="+mn-lt"/>
              </a:rPr>
              <a:t>The loss of the sea otter populations led to an unchecked sea urchin population, which ate all the kelp leading to the loss of kelp beds along the U.S. Pacific Coast. </a:t>
            </a:r>
          </a:p>
        </p:txBody>
      </p:sp>
      <p:sp>
        <p:nvSpPr>
          <p:cNvPr id="36871" name="Rectangle 2"/>
          <p:cNvSpPr>
            <a:spLocks noChangeArrowheads="1"/>
          </p:cNvSpPr>
          <p:nvPr/>
        </p:nvSpPr>
        <p:spPr bwMode="auto">
          <a:xfrm>
            <a:off x="4195763" y="5830888"/>
            <a:ext cx="4257675" cy="10772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baseline="-25000" dirty="0">
                <a:solidFill>
                  <a:srgbClr val="FFFF00"/>
                </a:solidFill>
                <a:latin typeface="Arial" panose="020B0604020202020204" pitchFamily="34" charset="0"/>
                <a:hlinkClick r:id="rId5"/>
              </a:rPr>
              <a:t>https://www.britannica.com/science/keystone-species</a:t>
            </a:r>
            <a:endParaRPr lang="en-US" altLang="en-US" b="1" baseline="-25000" dirty="0">
              <a:solidFill>
                <a:srgbClr val="FFFF00"/>
              </a:solidFill>
              <a:latin typeface="Arial" panose="020B0604020202020204" pitchFamily="34" charset="0"/>
            </a:endParaRPr>
          </a:p>
          <a:p>
            <a:pPr algn="ctr" eaLnBrk="1" hangingPunct="1">
              <a:spcBef>
                <a:spcPct val="0"/>
              </a:spcBef>
              <a:buFontTx/>
              <a:buNone/>
            </a:pPr>
            <a:endParaRPr lang="en-US" altLang="en-US" b="1" baseline="-25000" dirty="0">
              <a:solidFill>
                <a:srgbClr val="FFFF00"/>
              </a:solidFill>
              <a:latin typeface="Arial" panose="020B0604020202020204" pitchFamily="34" charset="0"/>
            </a:endParaRPr>
          </a:p>
        </p:txBody>
      </p:sp>
    </p:spTree>
    <p:extLst>
      <p:ext uri="{BB962C8B-B14F-4D97-AF65-F5344CB8AC3E}">
        <p14:creationId xmlns:p14="http://schemas.microsoft.com/office/powerpoint/2010/main" val="8804285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8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8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30" grpId="0" build="p" autoUpdateAnimBg="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4C3A44BB-E01C-4AA8-B2C8-32FC346D2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DDCA87-378E-442C-8627-3A139AA6D957}"/>
              </a:ext>
            </a:extLst>
          </p:cNvPr>
          <p:cNvSpPr>
            <a:spLocks noGrp="1"/>
          </p:cNvSpPr>
          <p:nvPr>
            <p:ph type="title"/>
          </p:nvPr>
        </p:nvSpPr>
        <p:spPr>
          <a:xfrm>
            <a:off x="2923610" y="3500844"/>
            <a:ext cx="4502985" cy="789336"/>
          </a:xfrm>
        </p:spPr>
        <p:txBody>
          <a:bodyPr anchor="b">
            <a:normAutofit/>
          </a:bodyPr>
          <a:lstStyle/>
          <a:p>
            <a:r>
              <a:rPr lang="en-US" dirty="0"/>
              <a:t>Endemic Species</a:t>
            </a:r>
          </a:p>
        </p:txBody>
      </p:sp>
      <p:pic>
        <p:nvPicPr>
          <p:cNvPr id="1028" name="Picture 4">
            <a:extLst>
              <a:ext uri="{FF2B5EF4-FFF2-40B4-BE49-F238E27FC236}">
                <a16:creationId xmlns:a16="http://schemas.microsoft.com/office/drawing/2014/main" id="{C6429F3D-0F78-4FD3-90BE-3AF5CAD46D3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94" r="24698" b="2"/>
          <a:stretch/>
        </p:blipFill>
        <p:spPr bwMode="auto">
          <a:xfrm>
            <a:off x="2951225" y="-115196"/>
            <a:ext cx="3400467" cy="3779465"/>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8375851-60AB-49A2-A9CC-A4E6480EDE67}"/>
              </a:ext>
            </a:extLst>
          </p:cNvPr>
          <p:cNvSpPr>
            <a:spLocks noGrp="1"/>
          </p:cNvSpPr>
          <p:nvPr>
            <p:ph idx="1"/>
          </p:nvPr>
        </p:nvSpPr>
        <p:spPr>
          <a:xfrm>
            <a:off x="1600200" y="4290180"/>
            <a:ext cx="7507147" cy="2494793"/>
          </a:xfrm>
        </p:spPr>
        <p:txBody>
          <a:bodyPr>
            <a:noAutofit/>
          </a:bodyPr>
          <a:lstStyle/>
          <a:p>
            <a:pPr>
              <a:lnSpc>
                <a:spcPct val="90000"/>
              </a:lnSpc>
            </a:pPr>
            <a:r>
              <a:rPr lang="en-US" sz="2300" dirty="0">
                <a:latin typeface="Abadi" panose="020B0604020104020204" pitchFamily="34" charset="0"/>
              </a:rPr>
              <a:t>Plants or animals that exist only in one geographic region.</a:t>
            </a:r>
          </a:p>
          <a:p>
            <a:pPr>
              <a:lnSpc>
                <a:spcPct val="90000"/>
              </a:lnSpc>
            </a:pPr>
            <a:r>
              <a:rPr lang="en-US" sz="2300" dirty="0">
                <a:latin typeface="Abadi" panose="020B0604020104020204" pitchFamily="34" charset="0"/>
              </a:rPr>
              <a:t>May exist on one island or specific continent</a:t>
            </a:r>
          </a:p>
          <a:p>
            <a:pPr>
              <a:lnSpc>
                <a:spcPct val="90000"/>
              </a:lnSpc>
            </a:pPr>
            <a:r>
              <a:rPr lang="en-US" sz="2300" dirty="0">
                <a:latin typeface="Abadi" panose="020B0604020104020204" pitchFamily="34" charset="0"/>
              </a:rPr>
              <a:t>Examples: </a:t>
            </a:r>
          </a:p>
          <a:p>
            <a:pPr lvl="1">
              <a:lnSpc>
                <a:spcPct val="90000"/>
              </a:lnSpc>
            </a:pPr>
            <a:r>
              <a:rPr lang="en-US" sz="2300" dirty="0">
                <a:latin typeface="Abadi" panose="020B0604020104020204" pitchFamily="34" charset="0"/>
              </a:rPr>
              <a:t>Koala </a:t>
            </a:r>
          </a:p>
          <a:p>
            <a:pPr lvl="1">
              <a:lnSpc>
                <a:spcPct val="90000"/>
              </a:lnSpc>
            </a:pPr>
            <a:r>
              <a:rPr lang="en-US" sz="2300" dirty="0">
                <a:latin typeface="Abadi" panose="020B0604020104020204" pitchFamily="34" charset="0"/>
              </a:rPr>
              <a:t>Tasmanian devil</a:t>
            </a:r>
          </a:p>
          <a:p>
            <a:pPr lvl="1">
              <a:lnSpc>
                <a:spcPct val="90000"/>
              </a:lnSpc>
            </a:pPr>
            <a:r>
              <a:rPr lang="en-US" sz="2300" dirty="0">
                <a:latin typeface="Abadi" panose="020B0604020104020204" pitchFamily="34" charset="0"/>
              </a:rPr>
              <a:t>Emperor penguin</a:t>
            </a:r>
          </a:p>
        </p:txBody>
      </p:sp>
      <p:pic>
        <p:nvPicPr>
          <p:cNvPr id="1030" name="Picture 6">
            <a:extLst>
              <a:ext uri="{FF2B5EF4-FFF2-40B4-BE49-F238E27FC236}">
                <a16:creationId xmlns:a16="http://schemas.microsoft.com/office/drawing/2014/main" id="{E1AFA1CF-0F49-45FB-8570-24207714881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467" r="13971" b="3"/>
          <a:stretch/>
        </p:blipFill>
        <p:spPr bwMode="auto">
          <a:xfrm>
            <a:off x="184246" y="55167"/>
            <a:ext cx="2764693" cy="4814558"/>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D1EA2A85-5EFC-4C05-8AA4-6F07B21114D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149" r="11514" b="-4"/>
          <a:stretch/>
        </p:blipFill>
        <p:spPr bwMode="auto">
          <a:xfrm>
            <a:off x="6379307" y="-3"/>
            <a:ext cx="2764693" cy="4468789"/>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473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7250" cy="868362"/>
          </a:xfrm>
        </p:spPr>
        <p:txBody>
          <a:bodyPr/>
          <a:lstStyle/>
          <a:p>
            <a:r>
              <a:rPr lang="en-US" b="1" dirty="0">
                <a:solidFill>
                  <a:schemeClr val="accent3">
                    <a:lumMod val="50000"/>
                  </a:schemeClr>
                </a:solidFill>
              </a:rPr>
              <a:t>Non-native species</a:t>
            </a:r>
          </a:p>
        </p:txBody>
      </p:sp>
      <p:sp>
        <p:nvSpPr>
          <p:cNvPr id="3" name="Content Placeholder 2"/>
          <p:cNvSpPr>
            <a:spLocks noGrp="1"/>
          </p:cNvSpPr>
          <p:nvPr>
            <p:ph idx="1"/>
          </p:nvPr>
        </p:nvSpPr>
        <p:spPr>
          <a:xfrm>
            <a:off x="457200" y="1295400"/>
            <a:ext cx="8610600" cy="4830763"/>
          </a:xfrm>
        </p:spPr>
        <p:txBody>
          <a:bodyPr>
            <a:normAutofit/>
          </a:bodyPr>
          <a:lstStyle/>
          <a:p>
            <a:r>
              <a:rPr lang="en-US" sz="2600" dirty="0"/>
              <a:t>A species living outside its native distributional range</a:t>
            </a:r>
          </a:p>
          <a:p>
            <a:r>
              <a:rPr lang="en-US" sz="2600" dirty="0"/>
              <a:t>Arrived by human activity, either deliberate or accidental. </a:t>
            </a:r>
          </a:p>
          <a:p>
            <a:r>
              <a:rPr lang="en-US" sz="2600" dirty="0"/>
              <a:t>Non-native species are not necessarily invasive. </a:t>
            </a:r>
            <a:endParaRPr lang="en-US" altLang="en-US" sz="2600" dirty="0"/>
          </a:p>
        </p:txBody>
      </p:sp>
      <p:pic>
        <p:nvPicPr>
          <p:cNvPr id="3076" name="Picture 4" descr="http://extension.entm.purdue.edu/CAPS/pestInfo/pics/big/multifloraRos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00400"/>
            <a:ext cx="3657600" cy="243840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7700" y="5715000"/>
            <a:ext cx="4191000" cy="1077218"/>
          </a:xfrm>
          <a:prstGeom prst="rect">
            <a:avLst/>
          </a:prstGeom>
          <a:noFill/>
        </p:spPr>
        <p:txBody>
          <a:bodyPr wrap="square" rtlCol="0">
            <a:spAutoFit/>
          </a:bodyPr>
          <a:lstStyle/>
          <a:p>
            <a:pPr algn="ctr"/>
            <a:r>
              <a:rPr lang="en-US" sz="1600" dirty="0"/>
              <a:t>Multiflora rose, </a:t>
            </a:r>
            <a:r>
              <a:rPr lang="en-US" sz="1600" i="1" dirty="0"/>
              <a:t>Rosa multiflora</a:t>
            </a:r>
            <a:r>
              <a:rPr lang="en-US" sz="1600" dirty="0"/>
              <a:t>, was introduced for use as an ornamental plant, to control erosion, and to use as “living” fences for livestock. </a:t>
            </a:r>
          </a:p>
        </p:txBody>
      </p:sp>
      <p:pic>
        <p:nvPicPr>
          <p:cNvPr id="3078" name="Picture 6" descr="Zebra muss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348037"/>
            <a:ext cx="2857500" cy="214312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43450" y="5791200"/>
            <a:ext cx="4191000" cy="1077218"/>
          </a:xfrm>
          <a:prstGeom prst="rect">
            <a:avLst/>
          </a:prstGeom>
          <a:noFill/>
        </p:spPr>
        <p:txBody>
          <a:bodyPr wrap="square" rtlCol="0">
            <a:spAutoFit/>
          </a:bodyPr>
          <a:lstStyle/>
          <a:p>
            <a:pPr algn="ctr"/>
            <a:r>
              <a:rPr lang="en-US" sz="1600" dirty="0"/>
              <a:t>Zebra mussels (</a:t>
            </a:r>
            <a:r>
              <a:rPr lang="en-US" sz="1600" i="1" dirty="0"/>
              <a:t>Dreissena polymorpha</a:t>
            </a:r>
            <a:r>
              <a:rPr lang="en-US" sz="1600" dirty="0"/>
              <a:t>), were accidentally introduced to North America, and are now found in some Pennsylvanian waterways</a:t>
            </a:r>
          </a:p>
        </p:txBody>
      </p:sp>
    </p:spTree>
    <p:extLst>
      <p:ext uri="{BB962C8B-B14F-4D97-AF65-F5344CB8AC3E}">
        <p14:creationId xmlns:p14="http://schemas.microsoft.com/office/powerpoint/2010/main" val="1380716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3">
                    <a:lumMod val="50000"/>
                  </a:schemeClr>
                </a:solidFill>
              </a:rPr>
              <a:t>Non-native </a:t>
            </a:r>
            <a:r>
              <a:rPr lang="en-US" b="1" u="sng" dirty="0">
                <a:solidFill>
                  <a:schemeClr val="accent3">
                    <a:lumMod val="50000"/>
                  </a:schemeClr>
                </a:solidFill>
              </a:rPr>
              <a:t>invasive</a:t>
            </a:r>
            <a:r>
              <a:rPr lang="en-US" dirty="0">
                <a:solidFill>
                  <a:schemeClr val="accent3">
                    <a:lumMod val="50000"/>
                  </a:schemeClr>
                </a:solidFill>
              </a:rPr>
              <a:t> species</a:t>
            </a:r>
          </a:p>
        </p:txBody>
      </p:sp>
      <p:sp>
        <p:nvSpPr>
          <p:cNvPr id="3" name="Content Placeholder 2"/>
          <p:cNvSpPr>
            <a:spLocks noGrp="1"/>
          </p:cNvSpPr>
          <p:nvPr>
            <p:ph idx="1"/>
          </p:nvPr>
        </p:nvSpPr>
        <p:spPr/>
        <p:txBody>
          <a:bodyPr/>
          <a:lstStyle/>
          <a:p>
            <a:r>
              <a:rPr lang="en-US" dirty="0"/>
              <a:t>A non-native species that adversely (badly) affects habitats and biodiversity within an ecosystem</a:t>
            </a:r>
          </a:p>
          <a:p>
            <a:endParaRPr lang="en-US" dirty="0"/>
          </a:p>
        </p:txBody>
      </p:sp>
      <p:pic>
        <p:nvPicPr>
          <p:cNvPr id="4098" name="Picture 2" descr="e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238" y="3520578"/>
            <a:ext cx="3782962" cy="195453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6198" y="5657671"/>
            <a:ext cx="4191000" cy="1077218"/>
          </a:xfrm>
          <a:prstGeom prst="rect">
            <a:avLst/>
          </a:prstGeom>
          <a:noFill/>
        </p:spPr>
        <p:txBody>
          <a:bodyPr wrap="square" rtlCol="0">
            <a:spAutoFit/>
          </a:bodyPr>
          <a:lstStyle/>
          <a:p>
            <a:pPr algn="ctr"/>
            <a:r>
              <a:rPr lang="en-US" sz="1600" dirty="0"/>
              <a:t>Emerald ash borer, </a:t>
            </a:r>
            <a:r>
              <a:rPr lang="en-US" sz="1600" i="1" dirty="0"/>
              <a:t>Agrilus planipennis , </a:t>
            </a:r>
            <a:r>
              <a:rPr lang="en-US" sz="1600" dirty="0"/>
              <a:t>has </a:t>
            </a:r>
            <a:r>
              <a:rPr lang="en-US" sz="1600" b="1" dirty="0"/>
              <a:t>killed millions of ash trees </a:t>
            </a:r>
            <a:r>
              <a:rPr lang="en-US" sz="1600" dirty="0"/>
              <a:t>in the mid-west and has recently been found in Pennsylvania</a:t>
            </a:r>
            <a:endParaRPr lang="en-US" sz="1600" i="1" dirty="0"/>
          </a:p>
          <a:p>
            <a:pPr algn="ctr"/>
            <a:endParaRPr lang="en-US" sz="1600" dirty="0"/>
          </a:p>
        </p:txBody>
      </p:sp>
      <p:pic>
        <p:nvPicPr>
          <p:cNvPr id="4100" name="Picture 4" descr="http://www.nyis.info/user_uploads/images/5426567-SMPT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8856" y="2895600"/>
            <a:ext cx="3439344" cy="257950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49877" y="5534561"/>
            <a:ext cx="4191000" cy="1323439"/>
          </a:xfrm>
          <a:prstGeom prst="rect">
            <a:avLst/>
          </a:prstGeom>
          <a:noFill/>
        </p:spPr>
        <p:txBody>
          <a:bodyPr wrap="square" rtlCol="0">
            <a:spAutoFit/>
          </a:bodyPr>
          <a:lstStyle/>
          <a:p>
            <a:pPr algn="ctr"/>
            <a:r>
              <a:rPr lang="en-US" sz="1600" dirty="0"/>
              <a:t>Japanese stilt grass, </a:t>
            </a:r>
            <a:r>
              <a:rPr lang="en-US" sz="1600" i="1" dirty="0"/>
              <a:t>Microstegium vimineum</a:t>
            </a:r>
            <a:r>
              <a:rPr lang="en-US" sz="1600" dirty="0"/>
              <a:t>, becomes established on recently disturbed areas and </a:t>
            </a:r>
            <a:r>
              <a:rPr lang="en-US" sz="1600" b="1" dirty="0"/>
              <a:t>outcompetes native plants, reducing biodiversity.  </a:t>
            </a:r>
            <a:r>
              <a:rPr lang="en-US" sz="1600" i="1" dirty="0"/>
              <a:t> </a:t>
            </a:r>
          </a:p>
          <a:p>
            <a:pPr algn="ctr"/>
            <a:endParaRPr lang="en-US" sz="1600" dirty="0"/>
          </a:p>
        </p:txBody>
      </p:sp>
    </p:spTree>
    <p:extLst>
      <p:ext uri="{BB962C8B-B14F-4D97-AF65-F5344CB8AC3E}">
        <p14:creationId xmlns:p14="http://schemas.microsoft.com/office/powerpoint/2010/main" val="3288216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24" y="211767"/>
            <a:ext cx="9144000" cy="1143000"/>
          </a:xfrm>
        </p:spPr>
        <p:txBody>
          <a:bodyPr>
            <a:normAutofit fontScale="90000"/>
          </a:bodyPr>
          <a:lstStyle/>
          <a:p>
            <a:r>
              <a:rPr lang="en-US" dirty="0">
                <a:solidFill>
                  <a:schemeClr val="accent3">
                    <a:lumMod val="50000"/>
                  </a:schemeClr>
                </a:solidFill>
              </a:rPr>
              <a:t>Common characteristics of </a:t>
            </a:r>
            <a:r>
              <a:rPr lang="en-US" b="1" dirty="0">
                <a:solidFill>
                  <a:schemeClr val="accent3">
                    <a:lumMod val="50000"/>
                  </a:schemeClr>
                </a:solidFill>
              </a:rPr>
              <a:t>invasive</a:t>
            </a:r>
            <a:r>
              <a:rPr lang="en-US" dirty="0">
                <a:solidFill>
                  <a:schemeClr val="accent3">
                    <a:lumMod val="50000"/>
                  </a:schemeClr>
                </a:solidFill>
              </a:rPr>
              <a:t> species</a:t>
            </a:r>
          </a:p>
        </p:txBody>
      </p:sp>
      <p:sp>
        <p:nvSpPr>
          <p:cNvPr id="5" name="Content Placeholder 2"/>
          <p:cNvSpPr txBox="1">
            <a:spLocks/>
          </p:cNvSpPr>
          <p:nvPr/>
        </p:nvSpPr>
        <p:spPr>
          <a:xfrm>
            <a:off x="22684" y="1483847"/>
            <a:ext cx="4724400"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a:t>Invasive species in general:</a:t>
            </a:r>
          </a:p>
          <a:p>
            <a:r>
              <a:rPr lang="en-US" sz="2800" dirty="0">
                <a:solidFill>
                  <a:schemeClr val="accent6">
                    <a:lumMod val="50000"/>
                  </a:schemeClr>
                </a:solidFill>
              </a:rPr>
              <a:t>Have few natural predators, competitors, parasites or diseases </a:t>
            </a:r>
          </a:p>
          <a:p>
            <a:r>
              <a:rPr lang="en-US" sz="2800" dirty="0">
                <a:solidFill>
                  <a:schemeClr val="accent6">
                    <a:lumMod val="50000"/>
                  </a:schemeClr>
                </a:solidFill>
              </a:rPr>
              <a:t>Have high reproductive rates </a:t>
            </a:r>
          </a:p>
          <a:p>
            <a:r>
              <a:rPr lang="en-US" sz="2800" dirty="0">
                <a:solidFill>
                  <a:schemeClr val="accent6">
                    <a:lumMod val="50000"/>
                  </a:schemeClr>
                </a:solidFill>
              </a:rPr>
              <a:t>Are long-lived</a:t>
            </a:r>
          </a:p>
          <a:p>
            <a:r>
              <a:rPr lang="en-US" sz="2800" dirty="0">
                <a:solidFill>
                  <a:schemeClr val="accent6">
                    <a:lumMod val="50000"/>
                  </a:schemeClr>
                </a:solidFill>
              </a:rPr>
              <a:t>Are generalists </a:t>
            </a:r>
          </a:p>
          <a:p>
            <a:r>
              <a:rPr lang="en-US" sz="2800" dirty="0">
                <a:solidFill>
                  <a:schemeClr val="accent6">
                    <a:lumMod val="50000"/>
                  </a:schemeClr>
                </a:solidFill>
              </a:rPr>
              <a:t>Are pioneer species</a:t>
            </a:r>
          </a:p>
        </p:txBody>
      </p:sp>
      <p:pic>
        <p:nvPicPr>
          <p:cNvPr id="6" name="Picture 6" descr="Zebra muss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3747" y="1358625"/>
            <a:ext cx="4289643" cy="321723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0" y="4789432"/>
            <a:ext cx="4210050" cy="1569660"/>
          </a:xfrm>
          <a:prstGeom prst="rect">
            <a:avLst/>
          </a:prstGeom>
          <a:noFill/>
        </p:spPr>
        <p:txBody>
          <a:bodyPr wrap="square" rtlCol="0">
            <a:spAutoFit/>
          </a:bodyPr>
          <a:lstStyle/>
          <a:p>
            <a:pPr algn="ctr"/>
            <a:r>
              <a:rPr lang="en-US" sz="1600" dirty="0"/>
              <a:t>Characteristics that make Zebra mussels a good invader include </a:t>
            </a:r>
            <a:r>
              <a:rPr lang="en-US" sz="1600" b="1" dirty="0"/>
              <a:t>its ability to tolerate a wide-range of environments</a:t>
            </a:r>
            <a:r>
              <a:rPr lang="en-US" sz="1600" dirty="0"/>
              <a:t>, and </a:t>
            </a:r>
            <a:r>
              <a:rPr lang="en-US" sz="1600" b="1" dirty="0"/>
              <a:t>high reproduction rate</a:t>
            </a:r>
            <a:r>
              <a:rPr lang="en-US" sz="1600" dirty="0"/>
              <a:t>; female mussels release up to 100,000 eggs ability to tolerate a wide-range of environments year. </a:t>
            </a:r>
          </a:p>
        </p:txBody>
      </p:sp>
      <p:sp>
        <p:nvSpPr>
          <p:cNvPr id="9" name="TextBox 8"/>
          <p:cNvSpPr txBox="1"/>
          <p:nvPr/>
        </p:nvSpPr>
        <p:spPr>
          <a:xfrm>
            <a:off x="685800" y="6461225"/>
            <a:ext cx="7772400" cy="369332"/>
          </a:xfrm>
          <a:prstGeom prst="rect">
            <a:avLst/>
          </a:prstGeom>
          <a:solidFill>
            <a:schemeClr val="bg1"/>
          </a:solidFill>
        </p:spPr>
        <p:txBody>
          <a:bodyPr wrap="square" rtlCol="0">
            <a:spAutoFit/>
          </a:bodyPr>
          <a:lstStyle/>
          <a:p>
            <a:r>
              <a:rPr lang="en-US" dirty="0"/>
              <a:t>Discussion: how would these characteristics enable a species to become invasive?</a:t>
            </a:r>
          </a:p>
        </p:txBody>
      </p:sp>
    </p:spTree>
    <p:extLst>
      <p:ext uri="{BB962C8B-B14F-4D97-AF65-F5344CB8AC3E}">
        <p14:creationId xmlns:p14="http://schemas.microsoft.com/office/powerpoint/2010/main" val="344186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020762"/>
          </a:xfrm>
        </p:spPr>
        <p:txBody>
          <a:bodyPr>
            <a:normAutofit/>
          </a:bodyPr>
          <a:lstStyle/>
          <a:p>
            <a:r>
              <a:rPr lang="en-US" dirty="0">
                <a:solidFill>
                  <a:schemeClr val="accent3">
                    <a:lumMod val="50000"/>
                  </a:schemeClr>
                </a:solidFill>
              </a:rPr>
              <a:t>Common traits to invasive plants</a:t>
            </a:r>
          </a:p>
        </p:txBody>
      </p:sp>
      <p:sp>
        <p:nvSpPr>
          <p:cNvPr id="3" name="Content Placeholder 2"/>
          <p:cNvSpPr>
            <a:spLocks noGrp="1"/>
          </p:cNvSpPr>
          <p:nvPr>
            <p:ph sz="quarter" idx="1"/>
          </p:nvPr>
        </p:nvSpPr>
        <p:spPr>
          <a:xfrm>
            <a:off x="5029200" y="1752600"/>
            <a:ext cx="4146630" cy="4525963"/>
          </a:xfrm>
        </p:spPr>
        <p:txBody>
          <a:bodyPr>
            <a:normAutofit lnSpcReduction="10000"/>
          </a:bodyPr>
          <a:lstStyle/>
          <a:p>
            <a:r>
              <a:rPr lang="en-US" dirty="0">
                <a:solidFill>
                  <a:schemeClr val="accent6">
                    <a:lumMod val="50000"/>
                  </a:schemeClr>
                </a:solidFill>
              </a:rPr>
              <a:t>Self-compatible</a:t>
            </a:r>
          </a:p>
          <a:p>
            <a:r>
              <a:rPr lang="en-US" dirty="0">
                <a:solidFill>
                  <a:schemeClr val="accent6">
                    <a:lumMod val="50000"/>
                  </a:schemeClr>
                </a:solidFill>
              </a:rPr>
              <a:t>Flower early</a:t>
            </a:r>
          </a:p>
          <a:p>
            <a:r>
              <a:rPr lang="en-US" dirty="0">
                <a:solidFill>
                  <a:schemeClr val="accent6">
                    <a:lumMod val="50000"/>
                  </a:schemeClr>
                </a:solidFill>
              </a:rPr>
              <a:t>Produces abundant seed</a:t>
            </a:r>
          </a:p>
          <a:p>
            <a:r>
              <a:rPr lang="en-US" dirty="0">
                <a:solidFill>
                  <a:schemeClr val="accent6">
                    <a:lumMod val="50000"/>
                  </a:schemeClr>
                </a:solidFill>
              </a:rPr>
              <a:t>Disperse seed widely</a:t>
            </a:r>
          </a:p>
          <a:p>
            <a:r>
              <a:rPr lang="en-US" dirty="0">
                <a:solidFill>
                  <a:schemeClr val="accent6">
                    <a:lumMod val="50000"/>
                  </a:schemeClr>
                </a:solidFill>
              </a:rPr>
              <a:t>Grow rapidly</a:t>
            </a:r>
          </a:p>
          <a:p>
            <a:r>
              <a:rPr lang="en-US" dirty="0">
                <a:solidFill>
                  <a:schemeClr val="accent6">
                    <a:lumMod val="50000"/>
                  </a:schemeClr>
                </a:solidFill>
              </a:rPr>
              <a:t>Spread asexually</a:t>
            </a:r>
          </a:p>
          <a:p>
            <a:r>
              <a:rPr lang="en-US" dirty="0">
                <a:solidFill>
                  <a:schemeClr val="accent6">
                    <a:lumMod val="50000"/>
                  </a:schemeClr>
                </a:solidFill>
              </a:rPr>
              <a:t>Strong competitors</a:t>
            </a:r>
          </a:p>
        </p:txBody>
      </p:sp>
      <p:pic>
        <p:nvPicPr>
          <p:cNvPr id="7" name="Picture 2"/>
          <p:cNvPicPr>
            <a:picLocks noChangeAspect="1" noChangeArrowheads="1"/>
          </p:cNvPicPr>
          <p:nvPr/>
        </p:nvPicPr>
        <p:blipFill>
          <a:blip r:embed="rId3" cstate="print"/>
          <a:srcRect/>
          <a:stretch>
            <a:fillRect/>
          </a:stretch>
        </p:blipFill>
        <p:spPr bwMode="auto">
          <a:xfrm>
            <a:off x="172645" y="1541409"/>
            <a:ext cx="4856555" cy="3240817"/>
          </a:xfrm>
          <a:prstGeom prst="rect">
            <a:avLst/>
          </a:prstGeom>
          <a:noFill/>
          <a:ln w="9525">
            <a:solidFill>
              <a:schemeClr val="bg1"/>
            </a:solidFill>
            <a:miter lim="800000"/>
            <a:headEnd/>
            <a:tailEnd/>
          </a:ln>
        </p:spPr>
      </p:pic>
      <p:sp>
        <p:nvSpPr>
          <p:cNvPr id="8" name="TextBox 7"/>
          <p:cNvSpPr txBox="1"/>
          <p:nvPr/>
        </p:nvSpPr>
        <p:spPr>
          <a:xfrm>
            <a:off x="199653" y="4953000"/>
            <a:ext cx="4267200" cy="1077218"/>
          </a:xfrm>
          <a:prstGeom prst="rect">
            <a:avLst/>
          </a:prstGeom>
          <a:noFill/>
        </p:spPr>
        <p:txBody>
          <a:bodyPr wrap="square" rtlCol="0">
            <a:spAutoFit/>
          </a:bodyPr>
          <a:lstStyle/>
          <a:p>
            <a:pPr algn="ctr"/>
            <a:r>
              <a:rPr lang="en-US" sz="1600" dirty="0"/>
              <a:t>Characteristics that make tree-of-heaven a good invader include </a:t>
            </a:r>
            <a:r>
              <a:rPr lang="en-US" sz="1600" b="1" dirty="0"/>
              <a:t>its ability to flower early (within 2 years)</a:t>
            </a:r>
            <a:r>
              <a:rPr lang="en-US" sz="1600" dirty="0"/>
              <a:t>, </a:t>
            </a:r>
            <a:r>
              <a:rPr lang="en-US" sz="1600" b="1" dirty="0"/>
              <a:t>ability to spread asexually, </a:t>
            </a:r>
            <a:r>
              <a:rPr lang="en-US" sz="1600" dirty="0"/>
              <a:t>and </a:t>
            </a:r>
            <a:r>
              <a:rPr lang="en-US" sz="1600" b="1" dirty="0"/>
              <a:t>fast growth rate. </a:t>
            </a:r>
          </a:p>
        </p:txBody>
      </p:sp>
    </p:spTree>
    <p:extLst>
      <p:ext uri="{BB962C8B-B14F-4D97-AF65-F5344CB8AC3E}">
        <p14:creationId xmlns:p14="http://schemas.microsoft.com/office/powerpoint/2010/main" val="3746646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a:solidFill>
                  <a:schemeClr val="accent3">
                    <a:lumMod val="50000"/>
                  </a:schemeClr>
                </a:solidFill>
              </a:rPr>
              <a:t>Burmese Python</a:t>
            </a:r>
          </a:p>
        </p:txBody>
      </p:sp>
      <p:sp>
        <p:nvSpPr>
          <p:cNvPr id="3" name="Content Placeholder 2"/>
          <p:cNvSpPr>
            <a:spLocks noGrp="1"/>
          </p:cNvSpPr>
          <p:nvPr>
            <p:ph idx="1"/>
          </p:nvPr>
        </p:nvSpPr>
        <p:spPr>
          <a:xfrm>
            <a:off x="0" y="927756"/>
            <a:ext cx="5562600" cy="5930244"/>
          </a:xfrm>
        </p:spPr>
        <p:txBody>
          <a:bodyPr>
            <a:noAutofit/>
          </a:bodyPr>
          <a:lstStyle/>
          <a:p>
            <a:pPr marL="0" indent="0">
              <a:buNone/>
            </a:pPr>
            <a:r>
              <a:rPr lang="en-US" sz="2500" i="1" dirty="0"/>
              <a:t>Burmese python captured on an access road to Florida's Everglades National Park.</a:t>
            </a:r>
          </a:p>
          <a:p>
            <a:r>
              <a:rPr lang="en-US" sz="2700" dirty="0"/>
              <a:t>Experts say the snake species is one of the world's largest and a favorite of the pet trade.</a:t>
            </a:r>
          </a:p>
          <a:p>
            <a:r>
              <a:rPr lang="en-US" sz="2700" dirty="0"/>
              <a:t>Released by disenchanted pet owners. </a:t>
            </a:r>
          </a:p>
          <a:p>
            <a:r>
              <a:rPr lang="en-US" sz="1900" b="1" dirty="0">
                <a:solidFill>
                  <a:srgbClr val="C00000"/>
                </a:solidFill>
              </a:rPr>
              <a:t>The News-Press </a:t>
            </a:r>
            <a:r>
              <a:rPr lang="en-US" sz="1900" b="1" dirty="0">
                <a:solidFill>
                  <a:srgbClr val="C00000"/>
                </a:solidFill>
                <a:hlinkClick r:id="rId3">
                  <a:extLst>
                    <a:ext uri="{A12FA001-AC4F-418D-AE19-62706E023703}">
                      <ahyp:hlinkClr xmlns:ahyp="http://schemas.microsoft.com/office/drawing/2018/hyperlinkcolor" val="tx"/>
                    </a:ext>
                  </a:extLst>
                </a:hlinkClick>
              </a:rPr>
              <a:t>reported</a:t>
            </a:r>
            <a:r>
              <a:rPr lang="en-US" sz="1900" b="1" dirty="0">
                <a:solidFill>
                  <a:srgbClr val="C00000"/>
                </a:solidFill>
              </a:rPr>
              <a:t> that the Florida Fish and Wildlife Conservation Commission and the Southwest Florida Water Management District </a:t>
            </a:r>
            <a:r>
              <a:rPr lang="en-US" sz="1900" b="1" i="1" u="sng" dirty="0">
                <a:solidFill>
                  <a:srgbClr val="C00000"/>
                </a:solidFill>
              </a:rPr>
              <a:t>removed nearly 2,000 invasive pythons in the first eight months of 2020, </a:t>
            </a:r>
            <a:r>
              <a:rPr lang="en-US" sz="1900" b="1" dirty="0">
                <a:solidFill>
                  <a:srgbClr val="C00000"/>
                </a:solidFill>
              </a:rPr>
              <a:t>surpassing 2019 totals. As of mid-October, the teams removed nearly 4,000 snakes bringing the total snakes removed since the program’s inception in 2017 to 6,278.</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044" r="10551" b="6332"/>
          <a:stretch/>
        </p:blipFill>
        <p:spPr bwMode="auto">
          <a:xfrm>
            <a:off x="5715000" y="685800"/>
            <a:ext cx="3200400" cy="5930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9308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solidFill>
                  <a:schemeClr val="accent3">
                    <a:lumMod val="50000"/>
                  </a:schemeClr>
                </a:solidFill>
              </a:rPr>
              <a:t>Example: Northern Snakehead</a:t>
            </a:r>
          </a:p>
        </p:txBody>
      </p:sp>
      <p:sp>
        <p:nvSpPr>
          <p:cNvPr id="3" name="Content Placeholder 2"/>
          <p:cNvSpPr>
            <a:spLocks noGrp="1"/>
          </p:cNvSpPr>
          <p:nvPr>
            <p:ph sz="quarter" idx="1"/>
          </p:nvPr>
        </p:nvSpPr>
        <p:spPr>
          <a:xfrm>
            <a:off x="184355" y="1320876"/>
            <a:ext cx="4235245" cy="4241723"/>
          </a:xfrm>
        </p:spPr>
        <p:txBody>
          <a:bodyPr>
            <a:normAutofit/>
          </a:bodyPr>
          <a:lstStyle/>
          <a:p>
            <a:pPr marL="0" indent="0">
              <a:buNone/>
            </a:pPr>
            <a:r>
              <a:rPr lang="en-US" sz="2400" dirty="0"/>
              <a:t>Native to China, the northern snakehead now found in Maryland ponds and the Potomac River.</a:t>
            </a:r>
          </a:p>
          <a:p>
            <a:pPr marL="0" indent="0">
              <a:buNone/>
            </a:pPr>
            <a:r>
              <a:rPr lang="en-US" sz="2400" dirty="0"/>
              <a:t> It has a small head, large mouth, big teeth, and ability to wriggle across land. </a:t>
            </a:r>
          </a:p>
          <a:p>
            <a:pPr marL="0" indent="0">
              <a:buNone/>
            </a:pPr>
            <a:r>
              <a:rPr lang="en-US" sz="2400" dirty="0"/>
              <a:t>It grows up to 40 inches (100 centimeters) long and can weigh up to 15 pounds.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26574"/>
            <a:ext cx="4572000" cy="4165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76200" y="5399328"/>
            <a:ext cx="8991600" cy="13643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t>It is a voracious feeder and can decimate native fish stocks in North American waters. </a:t>
            </a:r>
          </a:p>
          <a:p>
            <a:pPr marL="0" indent="0">
              <a:buFont typeface="Arial" pitchFamily="34" charset="0"/>
              <a:buNone/>
            </a:pPr>
            <a:r>
              <a:rPr lang="en-US" sz="2400" dirty="0"/>
              <a:t>The fish can survive for several days out of water.</a:t>
            </a:r>
            <a:endParaRPr lang="en-US" sz="2400" dirty="0">
              <a:solidFill>
                <a:schemeClr val="accent6">
                  <a:lumMod val="50000"/>
                </a:schemeClr>
              </a:solidFill>
            </a:endParaRPr>
          </a:p>
        </p:txBody>
      </p:sp>
    </p:spTree>
    <p:extLst>
      <p:ext uri="{BB962C8B-B14F-4D97-AF65-F5344CB8AC3E}">
        <p14:creationId xmlns:p14="http://schemas.microsoft.com/office/powerpoint/2010/main" val="2685902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780" y="152401"/>
            <a:ext cx="8321220" cy="637294"/>
          </a:xfrm>
        </p:spPr>
        <p:txBody>
          <a:bodyPr>
            <a:noAutofit/>
          </a:bodyPr>
          <a:lstStyle/>
          <a:p>
            <a:r>
              <a:rPr lang="en-US" sz="4800" dirty="0">
                <a:solidFill>
                  <a:schemeClr val="accent3">
                    <a:lumMod val="50000"/>
                  </a:schemeClr>
                </a:solidFill>
              </a:rPr>
              <a:t>Impacts of invasive species</a:t>
            </a:r>
            <a:endParaRPr lang="en-US" sz="4800" dirty="0"/>
          </a:p>
        </p:txBody>
      </p:sp>
      <p:sp>
        <p:nvSpPr>
          <p:cNvPr id="3" name="Content Placeholder 2"/>
          <p:cNvSpPr>
            <a:spLocks noGrp="1"/>
          </p:cNvSpPr>
          <p:nvPr>
            <p:ph idx="1"/>
          </p:nvPr>
        </p:nvSpPr>
        <p:spPr>
          <a:xfrm>
            <a:off x="30390" y="789695"/>
            <a:ext cx="8885010" cy="2182105"/>
          </a:xfrm>
        </p:spPr>
        <p:txBody>
          <a:bodyPr>
            <a:noAutofit/>
          </a:bodyPr>
          <a:lstStyle/>
          <a:p>
            <a:pPr marL="0" indent="0" algn="ctr">
              <a:buNone/>
            </a:pPr>
            <a:r>
              <a:rPr lang="en-US" sz="4000" b="1" dirty="0"/>
              <a:t>Displace native species</a:t>
            </a:r>
          </a:p>
          <a:p>
            <a:pPr marL="0" indent="0" algn="ctr">
              <a:buNone/>
            </a:pPr>
            <a:r>
              <a:rPr lang="en-US" sz="2800" b="1" dirty="0"/>
              <a:t>Japanese stilt grass displaces native herbaceous plants, reducing biodiversity, and reducing food available for wildlife species. </a:t>
            </a:r>
          </a:p>
        </p:txBody>
      </p:sp>
      <p:pic>
        <p:nvPicPr>
          <p:cNvPr id="10242" name="Picture 2" descr="Japanese Stiltgrass&#10;"/>
          <p:cNvPicPr>
            <a:picLocks noChangeAspect="1" noChangeArrowheads="1"/>
          </p:cNvPicPr>
          <p:nvPr/>
        </p:nvPicPr>
        <p:blipFill rotWithShape="1">
          <a:blip r:embed="rId3">
            <a:extLst>
              <a:ext uri="{28A0092B-C50C-407E-A947-70E740481C1C}">
                <a14:useLocalDpi xmlns:a14="http://schemas.microsoft.com/office/drawing/2010/main" val="0"/>
              </a:ext>
            </a:extLst>
          </a:blip>
          <a:srcRect r="12283" b="2"/>
          <a:stretch/>
        </p:blipFill>
        <p:spPr bwMode="auto">
          <a:xfrm>
            <a:off x="124503" y="3064536"/>
            <a:ext cx="4604795" cy="284781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fs.fed.us/wildflowers/plant-of-the-week/images/paintedtrillium/Trillium_Undulatum_in_Habitat_Al_Menk_l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1973" y="3112318"/>
            <a:ext cx="4225656" cy="28171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837" y="6068305"/>
            <a:ext cx="4530553" cy="584775"/>
          </a:xfrm>
          <a:prstGeom prst="rect">
            <a:avLst/>
          </a:prstGeom>
          <a:noFill/>
        </p:spPr>
        <p:txBody>
          <a:bodyPr wrap="square" rtlCol="0">
            <a:spAutoFit/>
          </a:bodyPr>
          <a:lstStyle/>
          <a:p>
            <a:pPr algn="ctr"/>
            <a:r>
              <a:rPr lang="en-US" sz="1600" b="1" dirty="0"/>
              <a:t>Monoculture of Japanese stilt grass, prevents establishment of native herbaceous species</a:t>
            </a:r>
          </a:p>
        </p:txBody>
      </p:sp>
      <p:sp>
        <p:nvSpPr>
          <p:cNvPr id="7" name="TextBox 6"/>
          <p:cNvSpPr txBox="1"/>
          <p:nvPr/>
        </p:nvSpPr>
        <p:spPr>
          <a:xfrm>
            <a:off x="4729298" y="6241329"/>
            <a:ext cx="4414702" cy="584775"/>
          </a:xfrm>
          <a:prstGeom prst="rect">
            <a:avLst/>
          </a:prstGeom>
          <a:noFill/>
        </p:spPr>
        <p:txBody>
          <a:bodyPr wrap="square" rtlCol="0">
            <a:spAutoFit/>
          </a:bodyPr>
          <a:lstStyle/>
          <a:p>
            <a:pPr algn="ctr"/>
            <a:r>
              <a:rPr lang="en-US" sz="1600" b="1" dirty="0"/>
              <a:t>Diversity of herbaceous species increases wildlife habitat</a:t>
            </a:r>
          </a:p>
        </p:txBody>
      </p:sp>
    </p:spTree>
    <p:extLst>
      <p:ext uri="{BB962C8B-B14F-4D97-AF65-F5344CB8AC3E}">
        <p14:creationId xmlns:p14="http://schemas.microsoft.com/office/powerpoint/2010/main" val="2082124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792162"/>
          </a:xfrm>
        </p:spPr>
        <p:txBody>
          <a:bodyPr/>
          <a:lstStyle/>
          <a:p>
            <a:r>
              <a:rPr lang="en-US" b="1" dirty="0">
                <a:solidFill>
                  <a:schemeClr val="accent3">
                    <a:lumMod val="50000"/>
                  </a:schemeClr>
                </a:solidFill>
              </a:rPr>
              <a:t>Impacts of invasive species</a:t>
            </a:r>
            <a:endParaRPr lang="en-US" b="1" dirty="0"/>
          </a:p>
        </p:txBody>
      </p:sp>
      <p:sp>
        <p:nvSpPr>
          <p:cNvPr id="3" name="Content Placeholder 2"/>
          <p:cNvSpPr>
            <a:spLocks noGrp="1"/>
          </p:cNvSpPr>
          <p:nvPr>
            <p:ph idx="1"/>
          </p:nvPr>
        </p:nvSpPr>
        <p:spPr>
          <a:xfrm>
            <a:off x="53163" y="949878"/>
            <a:ext cx="8991600" cy="914400"/>
          </a:xfrm>
        </p:spPr>
        <p:txBody>
          <a:bodyPr>
            <a:normAutofit/>
          </a:bodyPr>
          <a:lstStyle/>
          <a:p>
            <a:pPr marL="0" indent="0" algn="ctr">
              <a:buNone/>
            </a:pPr>
            <a:r>
              <a:rPr lang="en-US" sz="4000" dirty="0"/>
              <a:t> Reduce forest health and productivity  </a:t>
            </a:r>
          </a:p>
          <a:p>
            <a:endParaRPr lang="en-US" sz="4000" dirty="0"/>
          </a:p>
        </p:txBody>
      </p:sp>
      <p:pic>
        <p:nvPicPr>
          <p:cNvPr id="11266" name="Picture 2" descr="http://farm6.staticflickr.com/5171/5488572261_7bc3cdfae0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1728496"/>
            <a:ext cx="6477000" cy="4318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 y="6016370"/>
            <a:ext cx="9067800" cy="830997"/>
          </a:xfrm>
          <a:prstGeom prst="rect">
            <a:avLst/>
          </a:prstGeom>
          <a:noFill/>
        </p:spPr>
        <p:txBody>
          <a:bodyPr wrap="square" rtlCol="0">
            <a:spAutoFit/>
          </a:bodyPr>
          <a:lstStyle/>
          <a:p>
            <a:pPr algn="ctr"/>
            <a:r>
              <a:rPr lang="en-US" sz="2400" b="1" dirty="0"/>
              <a:t>Monoculture of Japanese barberry  prevents the establishment tree seedlings</a:t>
            </a:r>
          </a:p>
        </p:txBody>
      </p:sp>
    </p:spTree>
    <p:extLst>
      <p:ext uri="{BB962C8B-B14F-4D97-AF65-F5344CB8AC3E}">
        <p14:creationId xmlns:p14="http://schemas.microsoft.com/office/powerpoint/2010/main" val="2869175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9"/>
            <a:ext cx="8229600" cy="681251"/>
          </a:xfrm>
        </p:spPr>
        <p:txBody>
          <a:bodyPr>
            <a:normAutofit fontScale="90000"/>
          </a:bodyPr>
          <a:lstStyle/>
          <a:p>
            <a:r>
              <a:rPr lang="en-US" b="1" dirty="0">
                <a:solidFill>
                  <a:schemeClr val="accent3">
                    <a:lumMod val="50000"/>
                  </a:schemeClr>
                </a:solidFill>
              </a:rPr>
              <a:t>Impacts of invasive species</a:t>
            </a:r>
          </a:p>
        </p:txBody>
      </p:sp>
      <p:sp>
        <p:nvSpPr>
          <p:cNvPr id="3" name="Content Placeholder 2"/>
          <p:cNvSpPr>
            <a:spLocks noGrp="1"/>
          </p:cNvSpPr>
          <p:nvPr>
            <p:ph idx="1"/>
          </p:nvPr>
        </p:nvSpPr>
        <p:spPr>
          <a:xfrm>
            <a:off x="76200" y="735158"/>
            <a:ext cx="9067800" cy="1779442"/>
          </a:xfrm>
        </p:spPr>
        <p:txBody>
          <a:bodyPr>
            <a:noAutofit/>
          </a:bodyPr>
          <a:lstStyle/>
          <a:p>
            <a:pPr marL="0" indent="0" algn="ctr">
              <a:buNone/>
            </a:pPr>
            <a:r>
              <a:rPr lang="en-US" sz="3600" b="1" dirty="0"/>
              <a:t>Some invasive species kill native species</a:t>
            </a:r>
          </a:p>
          <a:p>
            <a:pPr marL="0" indent="0" algn="ctr">
              <a:buNone/>
            </a:pPr>
            <a:r>
              <a:rPr lang="en-US" sz="2400" dirty="0"/>
              <a:t>About ¼ of the hardwood trees in Pennsylvania used to be American chestnut. The invasive chestnut-blight fungus killed most American chestnut throughout the eastern US by 1950. </a:t>
            </a:r>
          </a:p>
        </p:txBody>
      </p:sp>
      <p:pic>
        <p:nvPicPr>
          <p:cNvPr id="8194" name="Picture 2" descr="http://02b93fb.netsolhost.com/blog/wp-content/uploads/2012/12/DSCN0732-225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6082" y="2626904"/>
            <a:ext cx="2691118" cy="358815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8195" name="Picture 3" descr="C:\Users\Leila\Pictures\GreyTowersChestnutTree.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623821"/>
            <a:ext cx="3124200" cy="350758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149906"/>
            <a:ext cx="4876800" cy="584775"/>
          </a:xfrm>
          <a:prstGeom prst="rect">
            <a:avLst/>
          </a:prstGeom>
          <a:noFill/>
        </p:spPr>
        <p:txBody>
          <a:bodyPr wrap="square" rtlCol="0">
            <a:spAutoFit/>
          </a:bodyPr>
          <a:lstStyle/>
          <a:p>
            <a:pPr algn="ctr"/>
            <a:r>
              <a:rPr lang="en-US" sz="1600" b="1" dirty="0"/>
              <a:t>American chestnut, </a:t>
            </a:r>
            <a:r>
              <a:rPr lang="en-US" sz="1600" b="1" i="1" dirty="0"/>
              <a:t>Castanea dentata</a:t>
            </a:r>
            <a:r>
              <a:rPr lang="en-US" sz="1600" b="1" dirty="0"/>
              <a:t>, at Grey Towers National Historic Site in Milford, PA, circa 1905</a:t>
            </a:r>
          </a:p>
        </p:txBody>
      </p:sp>
      <p:sp>
        <p:nvSpPr>
          <p:cNvPr id="7" name="TextBox 6"/>
          <p:cNvSpPr txBox="1"/>
          <p:nvPr/>
        </p:nvSpPr>
        <p:spPr>
          <a:xfrm>
            <a:off x="4953000" y="6175521"/>
            <a:ext cx="4191000" cy="584775"/>
          </a:xfrm>
          <a:prstGeom prst="rect">
            <a:avLst/>
          </a:prstGeom>
          <a:noFill/>
        </p:spPr>
        <p:txBody>
          <a:bodyPr wrap="square" rtlCol="0">
            <a:spAutoFit/>
          </a:bodyPr>
          <a:lstStyle/>
          <a:p>
            <a:pPr algn="ctr"/>
            <a:r>
              <a:rPr lang="en-US" sz="1600" b="1" dirty="0"/>
              <a:t>American chestnut infected with chestnut blight fungus, </a:t>
            </a:r>
            <a:r>
              <a:rPr lang="en-US" sz="1600" b="1" i="1" dirty="0"/>
              <a:t>Cryphonectria parasitica</a:t>
            </a:r>
            <a:endParaRPr lang="en-US" sz="1600" b="1" dirty="0"/>
          </a:p>
        </p:txBody>
      </p:sp>
    </p:spTree>
    <p:extLst>
      <p:ext uri="{BB962C8B-B14F-4D97-AF65-F5344CB8AC3E}">
        <p14:creationId xmlns:p14="http://schemas.microsoft.com/office/powerpoint/2010/main" val="100836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a:t>Keystone Species</a:t>
            </a:r>
          </a:p>
        </p:txBody>
      </p:sp>
      <p:sp>
        <p:nvSpPr>
          <p:cNvPr id="3" name="Content Placeholder 2"/>
          <p:cNvSpPr>
            <a:spLocks noGrp="1"/>
          </p:cNvSpPr>
          <p:nvPr>
            <p:ph idx="1"/>
          </p:nvPr>
        </p:nvSpPr>
        <p:spPr>
          <a:xfrm>
            <a:off x="458788" y="2211388"/>
            <a:ext cx="8226425" cy="3175000"/>
          </a:xfrm>
          <a:solidFill>
            <a:schemeClr val="bg1"/>
          </a:solidFill>
        </p:spPr>
        <p:txBody>
          <a:bodyPr/>
          <a:lstStyle/>
          <a:p>
            <a:pPr marL="0" indent="0">
              <a:buFontTx/>
              <a:buNone/>
              <a:defRPr/>
            </a:pPr>
            <a:r>
              <a:rPr lang="en-US" sz="4400" dirty="0">
                <a:latin typeface="Tempus Sans ITC" panose="04020404030D07020202" pitchFamily="82" charset="0"/>
                <a:hlinkClick r:id="rId2"/>
              </a:rPr>
              <a:t>Sea Otters Keystone Species</a:t>
            </a:r>
          </a:p>
          <a:p>
            <a:pPr marL="0" indent="0">
              <a:buFontTx/>
              <a:buNone/>
              <a:defRPr/>
            </a:pPr>
            <a:endParaRPr lang="en-US" dirty="0">
              <a:latin typeface="Tempus Sans ITC" panose="04020404030D07020202" pitchFamily="82" charset="0"/>
              <a:hlinkClick r:id="rId2"/>
            </a:endParaRPr>
          </a:p>
          <a:p>
            <a:pPr marL="0" indent="0">
              <a:buFontTx/>
              <a:buNone/>
              <a:defRPr/>
            </a:pPr>
            <a:r>
              <a:rPr lang="en-US" dirty="0">
                <a:latin typeface="Tempus Sans ITC" panose="04020404030D07020202" pitchFamily="82" charset="0"/>
                <a:hlinkClick r:id="rId2"/>
              </a:rPr>
              <a:t>20 </a:t>
            </a:r>
            <a:r>
              <a:rPr lang="en-US" dirty="0" err="1">
                <a:latin typeface="Tempus Sans ITC" panose="04020404030D07020202" pitchFamily="82" charset="0"/>
                <a:hlinkClick r:id="rId2"/>
              </a:rPr>
              <a:t>mins</a:t>
            </a:r>
            <a:r>
              <a:rPr lang="en-US" dirty="0">
                <a:latin typeface="Tempus Sans ITC" panose="04020404030D07020202" pitchFamily="82" charset="0"/>
                <a:hlinkClick r:id="rId2"/>
              </a:rPr>
              <a:t> Keystone Species</a:t>
            </a:r>
            <a:endParaRPr lang="en-US" dirty="0">
              <a:latin typeface="Tempus Sans ITC" panose="04020404030D07020202" pitchFamily="82" charset="0"/>
            </a:endParaRPr>
          </a:p>
          <a:p>
            <a:pPr marL="0" indent="0">
              <a:buFontTx/>
              <a:buNone/>
              <a:defRPr/>
            </a:pPr>
            <a:endParaRPr lang="en-US" dirty="0">
              <a:latin typeface="Tempus Sans ITC" panose="04020404030D07020202" pitchFamily="82" charset="0"/>
            </a:endParaRPr>
          </a:p>
          <a:p>
            <a:pPr marL="0" indent="0">
              <a:buFontTx/>
              <a:buNone/>
              <a:defRPr/>
            </a:pPr>
            <a:r>
              <a:rPr lang="en-US" dirty="0">
                <a:latin typeface="Tempus Sans ITC" panose="04020404030D07020202" pitchFamily="82" charset="0"/>
                <a:hlinkClick r:id="rId3"/>
              </a:rPr>
              <a:t>How Wolves Changed The Rivers</a:t>
            </a:r>
            <a:endParaRPr lang="en-US" dirty="0">
              <a:latin typeface="Tempus Sans ITC" panose="04020404030D07020202" pitchFamily="82" charset="0"/>
            </a:endParaRPr>
          </a:p>
          <a:p>
            <a:pPr marL="0" indent="0">
              <a:buFontTx/>
              <a:buNone/>
              <a:defRPr/>
            </a:pPr>
            <a:endParaRPr lang="en-US" dirty="0">
              <a:latin typeface="Tempus Sans ITC" panose="04020404030D07020202" pitchFamily="82" charset="0"/>
            </a:endParaRPr>
          </a:p>
          <a:p>
            <a:pPr>
              <a:defRPr/>
            </a:pPr>
            <a:endParaRPr lang="en-US" dirty="0"/>
          </a:p>
        </p:txBody>
      </p:sp>
    </p:spTree>
    <p:extLst>
      <p:ext uri="{BB962C8B-B14F-4D97-AF65-F5344CB8AC3E}">
        <p14:creationId xmlns:p14="http://schemas.microsoft.com/office/powerpoint/2010/main" val="1969789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2359"/>
            <a:ext cx="8605078" cy="704041"/>
          </a:xfrm>
        </p:spPr>
        <p:txBody>
          <a:bodyPr>
            <a:noAutofit/>
          </a:bodyPr>
          <a:lstStyle/>
          <a:p>
            <a:r>
              <a:rPr lang="en-US" sz="3200" b="1" dirty="0">
                <a:solidFill>
                  <a:schemeClr val="accent3">
                    <a:lumMod val="50000"/>
                  </a:schemeClr>
                </a:solidFill>
              </a:rPr>
              <a:t>Indirect Impacts of invasive species</a:t>
            </a:r>
            <a:endParaRPr lang="en-US" sz="3200" b="1" dirty="0"/>
          </a:p>
        </p:txBody>
      </p:sp>
      <p:sp>
        <p:nvSpPr>
          <p:cNvPr id="3" name="Content Placeholder 2"/>
          <p:cNvSpPr>
            <a:spLocks noGrp="1"/>
          </p:cNvSpPr>
          <p:nvPr>
            <p:ph idx="1"/>
          </p:nvPr>
        </p:nvSpPr>
        <p:spPr>
          <a:xfrm>
            <a:off x="-1" y="796401"/>
            <a:ext cx="9144001" cy="2727656"/>
          </a:xfrm>
        </p:spPr>
        <p:txBody>
          <a:bodyPr>
            <a:noAutofit/>
          </a:bodyPr>
          <a:lstStyle/>
          <a:p>
            <a:pPr>
              <a:buFont typeface="Wingdings" panose="05000000000000000000" pitchFamily="2" charset="2"/>
              <a:buChar char="Ø"/>
            </a:pPr>
            <a:r>
              <a:rPr lang="en-US" sz="2500" dirty="0"/>
              <a:t>Hemlock woolly adelgid kills Eastern hemlock trees in Pennsylvania and the northeast. </a:t>
            </a:r>
          </a:p>
          <a:p>
            <a:pPr>
              <a:buFont typeface="Wingdings" panose="05000000000000000000" pitchFamily="2" charset="2"/>
              <a:buChar char="Ø"/>
            </a:pPr>
            <a:r>
              <a:rPr lang="en-US" sz="2500" dirty="0"/>
              <a:t>Eastern hemlock forests play an important role in maintaining stream temperatures and oxygen levels favorable for brook trout.  </a:t>
            </a:r>
          </a:p>
          <a:p>
            <a:pPr>
              <a:buFont typeface="Wingdings" panose="05000000000000000000" pitchFamily="2" charset="2"/>
              <a:buChar char="Ø"/>
            </a:pPr>
            <a:r>
              <a:rPr lang="en-US" sz="2500" dirty="0"/>
              <a:t>Hemlock mortality leads to increased water temperatures and oxygen levels, and therefore reduced brook trout populations. </a:t>
            </a:r>
          </a:p>
        </p:txBody>
      </p:sp>
      <p:grpSp>
        <p:nvGrpSpPr>
          <p:cNvPr id="4" name="Group 3"/>
          <p:cNvGrpSpPr/>
          <p:nvPr/>
        </p:nvGrpSpPr>
        <p:grpSpPr>
          <a:xfrm>
            <a:off x="-1" y="3283080"/>
            <a:ext cx="9206759" cy="3554015"/>
            <a:chOff x="442678" y="3607750"/>
            <a:chExt cx="8329475" cy="2915769"/>
          </a:xfrm>
        </p:grpSpPr>
        <p:pic>
          <p:nvPicPr>
            <p:cNvPr id="9218" name="Picture 2" descr="Hemlock Woolly Adelg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670" y="3805452"/>
              <a:ext cx="3149730" cy="209982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9220" name="Picture 4" descr="https://encrypted-tbn1.gstatic.com/images?q=tbn:ANd9GcSkv3SzkntiS-v5GBhDyhLdPwhHeh91MIWAJ-dzGPXEtEjpAz6VEg"/>
            <p:cNvPicPr>
              <a:picLocks noChangeAspect="1" noChangeArrowheads="1"/>
            </p:cNvPicPr>
            <p:nvPr/>
          </p:nvPicPr>
          <p:blipFill rotWithShape="1">
            <a:blip r:embed="rId3">
              <a:extLst>
                <a:ext uri="{28A0092B-C50C-407E-A947-70E740481C1C}">
                  <a14:useLocalDpi xmlns:a14="http://schemas.microsoft.com/office/drawing/2010/main" val="0"/>
                </a:ext>
              </a:extLst>
            </a:blip>
            <a:srcRect t="1958" b="19395"/>
            <a:stretch/>
          </p:blipFill>
          <p:spPr bwMode="auto">
            <a:xfrm>
              <a:off x="533400" y="3816338"/>
              <a:ext cx="1895475" cy="189526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9222" name="Picture 6" descr="[photo:] Stream lined with with dead hemlock trees."/>
            <p:cNvPicPr>
              <a:picLocks noChangeAspect="1" noChangeArrowheads="1"/>
            </p:cNvPicPr>
            <p:nvPr/>
          </p:nvPicPr>
          <p:blipFill rotWithShape="1">
            <a:blip r:embed="rId4">
              <a:extLst>
                <a:ext uri="{28A0092B-C50C-407E-A947-70E740481C1C}">
                  <a14:useLocalDpi xmlns:a14="http://schemas.microsoft.com/office/drawing/2010/main" val="0"/>
                </a:ext>
              </a:extLst>
            </a:blip>
            <a:srcRect t="9814" b="11305"/>
            <a:stretch/>
          </p:blipFill>
          <p:spPr bwMode="auto">
            <a:xfrm>
              <a:off x="6348782" y="3607750"/>
              <a:ext cx="1998766" cy="238550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2678" y="5919835"/>
              <a:ext cx="2362200" cy="338554"/>
            </a:xfrm>
            <a:prstGeom prst="rect">
              <a:avLst/>
            </a:prstGeom>
            <a:noFill/>
          </p:spPr>
          <p:txBody>
            <a:bodyPr wrap="square" rtlCol="0">
              <a:spAutoFit/>
            </a:bodyPr>
            <a:lstStyle/>
            <a:p>
              <a:pPr algn="ctr"/>
              <a:r>
                <a:rPr lang="en-US" dirty="0"/>
                <a:t>Hemlock woolly adelgid </a:t>
              </a:r>
              <a:endParaRPr lang="en-US" b="1" dirty="0"/>
            </a:p>
          </p:txBody>
        </p:sp>
        <p:sp>
          <p:nvSpPr>
            <p:cNvPr id="8" name="TextBox 7"/>
            <p:cNvSpPr txBox="1"/>
            <p:nvPr/>
          </p:nvSpPr>
          <p:spPr>
            <a:xfrm>
              <a:off x="5924179" y="5993259"/>
              <a:ext cx="2847974" cy="530260"/>
            </a:xfrm>
            <a:prstGeom prst="rect">
              <a:avLst/>
            </a:prstGeom>
            <a:noFill/>
          </p:spPr>
          <p:txBody>
            <a:bodyPr wrap="square" rtlCol="0">
              <a:spAutoFit/>
            </a:bodyPr>
            <a:lstStyle/>
            <a:p>
              <a:pPr algn="ctr"/>
              <a:r>
                <a:rPr lang="en-US" dirty="0"/>
                <a:t>Hemlock mortality along stream bank </a:t>
              </a:r>
              <a:endParaRPr lang="en-US" b="1" dirty="0"/>
            </a:p>
          </p:txBody>
        </p:sp>
        <p:sp>
          <p:nvSpPr>
            <p:cNvPr id="9" name="TextBox 8"/>
            <p:cNvSpPr txBox="1"/>
            <p:nvPr/>
          </p:nvSpPr>
          <p:spPr>
            <a:xfrm>
              <a:off x="2831058" y="5960758"/>
              <a:ext cx="2619688" cy="530260"/>
            </a:xfrm>
            <a:prstGeom prst="rect">
              <a:avLst/>
            </a:prstGeom>
            <a:noFill/>
          </p:spPr>
          <p:txBody>
            <a:bodyPr wrap="square" rtlCol="0">
              <a:spAutoFit/>
            </a:bodyPr>
            <a:lstStyle/>
            <a:p>
              <a:pPr algn="ctr"/>
              <a:r>
                <a:rPr lang="en-US" dirty="0"/>
                <a:t>Hemlock woolly adelgid  infestation </a:t>
              </a:r>
              <a:endParaRPr lang="en-US" b="1" dirty="0"/>
            </a:p>
          </p:txBody>
        </p:sp>
      </p:grpSp>
    </p:spTree>
    <p:extLst>
      <p:ext uri="{BB962C8B-B14F-4D97-AF65-F5344CB8AC3E}">
        <p14:creationId xmlns:p14="http://schemas.microsoft.com/office/powerpoint/2010/main" val="3889060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19" y="1"/>
            <a:ext cx="8229600" cy="685800"/>
          </a:xfrm>
        </p:spPr>
        <p:txBody>
          <a:bodyPr>
            <a:normAutofit fontScale="90000"/>
          </a:bodyPr>
          <a:lstStyle/>
          <a:p>
            <a:r>
              <a:rPr lang="en-US" dirty="0">
                <a:solidFill>
                  <a:schemeClr val="accent3">
                    <a:lumMod val="50000"/>
                  </a:schemeClr>
                </a:solidFill>
              </a:rPr>
              <a:t>Economic Impacts of invasive species</a:t>
            </a:r>
            <a:endParaRPr lang="en-US" dirty="0"/>
          </a:p>
        </p:txBody>
      </p:sp>
      <p:sp>
        <p:nvSpPr>
          <p:cNvPr id="3" name="Content Placeholder 2"/>
          <p:cNvSpPr>
            <a:spLocks noGrp="1"/>
          </p:cNvSpPr>
          <p:nvPr>
            <p:ph idx="1"/>
          </p:nvPr>
        </p:nvSpPr>
        <p:spPr>
          <a:xfrm>
            <a:off x="76200" y="685802"/>
            <a:ext cx="9067800" cy="2438398"/>
          </a:xfrm>
        </p:spPr>
        <p:txBody>
          <a:bodyPr/>
          <a:lstStyle/>
          <a:p>
            <a:pPr marL="0" indent="0">
              <a:buNone/>
            </a:pPr>
            <a:r>
              <a:rPr lang="en-US" dirty="0"/>
              <a:t>Invasive species are responsible for tremendous economic losses through:</a:t>
            </a:r>
          </a:p>
          <a:p>
            <a:r>
              <a:rPr lang="en-US" dirty="0"/>
              <a:t>loss in forest and agricultural productivity </a:t>
            </a:r>
          </a:p>
          <a:p>
            <a:r>
              <a:rPr lang="en-US" dirty="0"/>
              <a:t>spread of diseases that impact humans</a:t>
            </a:r>
          </a:p>
        </p:txBody>
      </p:sp>
      <p:pic>
        <p:nvPicPr>
          <p:cNvPr id="12290" name="Picture 2" descr="http://www.columbia.edu/itc/cerc/danoff-burg/invasion_bio/inv_spp_summ/Sturnus_vulgarisFl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7" y="3091428"/>
            <a:ext cx="5092859" cy="33528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21213" y="3124200"/>
            <a:ext cx="4140632" cy="3554819"/>
          </a:xfrm>
          <a:prstGeom prst="rect">
            <a:avLst/>
          </a:prstGeom>
          <a:solidFill>
            <a:schemeClr val="bg1"/>
          </a:solidFill>
        </p:spPr>
        <p:txBody>
          <a:bodyPr wrap="square" rtlCol="0">
            <a:spAutoFit/>
          </a:bodyPr>
          <a:lstStyle/>
          <a:p>
            <a:pPr algn="ctr"/>
            <a:r>
              <a:rPr lang="en-US" sz="2500" dirty="0"/>
              <a:t>European starlings, spread diseases to wildlife, livestock,  and humans, damage agricultural crops, and displace native birds.</a:t>
            </a:r>
          </a:p>
          <a:p>
            <a:pPr algn="ctr"/>
            <a:r>
              <a:rPr lang="en-US" sz="2500" dirty="0"/>
              <a:t> </a:t>
            </a:r>
          </a:p>
          <a:p>
            <a:pPr algn="ctr"/>
            <a:r>
              <a:rPr lang="en-US" sz="2500" dirty="0"/>
              <a:t>Their damage to agricultural crops is estimated at $800 million annually.  </a:t>
            </a:r>
            <a:endParaRPr lang="en-US" sz="2500" b="1" dirty="0"/>
          </a:p>
        </p:txBody>
      </p:sp>
    </p:spTree>
    <p:extLst>
      <p:ext uri="{BB962C8B-B14F-4D97-AF65-F5344CB8AC3E}">
        <p14:creationId xmlns:p14="http://schemas.microsoft.com/office/powerpoint/2010/main" val="2982665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video &amp; </a:t>
            </a:r>
            <a:r>
              <a:rPr lang="en-US"/>
              <a:t>answer questions</a:t>
            </a:r>
          </a:p>
        </p:txBody>
      </p:sp>
      <p:sp>
        <p:nvSpPr>
          <p:cNvPr id="3" name="Content Placeholder 2"/>
          <p:cNvSpPr>
            <a:spLocks noGrp="1"/>
          </p:cNvSpPr>
          <p:nvPr>
            <p:ph idx="1"/>
          </p:nvPr>
        </p:nvSpPr>
        <p:spPr>
          <a:xfrm>
            <a:off x="457200" y="1828800"/>
            <a:ext cx="8229600" cy="4297363"/>
          </a:xfrm>
        </p:spPr>
        <p:txBody>
          <a:bodyPr/>
          <a:lstStyle/>
          <a:p>
            <a:r>
              <a:rPr lang="en-US" u="sng" dirty="0">
                <a:hlinkClick r:id="rId2"/>
              </a:rPr>
              <a:t>http://www.pbs.org/video/2365817308/</a:t>
            </a:r>
            <a:endParaRPr lang="en-US" dirty="0"/>
          </a:p>
          <a:p>
            <a:endParaRPr lang="en-US" dirty="0"/>
          </a:p>
        </p:txBody>
      </p:sp>
    </p:spTree>
    <p:extLst>
      <p:ext uri="{BB962C8B-B14F-4D97-AF65-F5344CB8AC3E}">
        <p14:creationId xmlns:p14="http://schemas.microsoft.com/office/powerpoint/2010/main" val="192571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34988" y="79375"/>
            <a:ext cx="7772400" cy="1143000"/>
          </a:xfrm>
        </p:spPr>
        <p:txBody>
          <a:bodyPr/>
          <a:lstStyle/>
          <a:p>
            <a:r>
              <a:rPr lang="en-US" altLang="en-US"/>
              <a:t>Biodiversity of species</a:t>
            </a:r>
          </a:p>
        </p:txBody>
      </p:sp>
      <p:sp>
        <p:nvSpPr>
          <p:cNvPr id="3" name="Content Placeholder 2"/>
          <p:cNvSpPr>
            <a:spLocks noGrp="1"/>
          </p:cNvSpPr>
          <p:nvPr>
            <p:ph idx="1"/>
          </p:nvPr>
        </p:nvSpPr>
        <p:spPr>
          <a:xfrm>
            <a:off x="3175" y="1066800"/>
            <a:ext cx="3787775" cy="4875213"/>
          </a:xfrm>
        </p:spPr>
        <p:txBody>
          <a:bodyPr/>
          <a:lstStyle/>
          <a:p>
            <a:r>
              <a:rPr lang="en-US" altLang="en-US" b="1"/>
              <a:t>Endangered Species</a:t>
            </a:r>
          </a:p>
          <a:p>
            <a:pPr lvl="1"/>
            <a:r>
              <a:rPr lang="en-US" altLang="en-US"/>
              <a:t>A species that is likely to become extinct if protective measures are not taken immediately</a:t>
            </a:r>
          </a:p>
        </p:txBody>
      </p:sp>
      <p:pic>
        <p:nvPicPr>
          <p:cNvPr id="44036" name="Picture 4" descr="Black Rhino "/>
          <p:cNvPicPr>
            <a:picLocks noChangeAspect="1" noChangeArrowheads="1"/>
          </p:cNvPicPr>
          <p:nvPr/>
        </p:nvPicPr>
        <p:blipFill>
          <a:blip r:embed="rId2" cstate="print">
            <a:extLst>
              <a:ext uri="{28A0092B-C50C-407E-A947-70E740481C1C}">
                <a14:useLocalDpi xmlns:a14="http://schemas.microsoft.com/office/drawing/2010/main" val="0"/>
              </a:ext>
            </a:extLst>
          </a:blip>
          <a:srcRect r="21594"/>
          <a:stretch>
            <a:fillRect/>
          </a:stretch>
        </p:blipFill>
        <p:spPr bwMode="auto">
          <a:xfrm>
            <a:off x="4421188" y="4689475"/>
            <a:ext cx="4535487"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 descr="Amur Leopard"/>
          <p:cNvPicPr>
            <a:picLocks noChangeAspect="1" noChangeArrowheads="1"/>
          </p:cNvPicPr>
          <p:nvPr/>
        </p:nvPicPr>
        <p:blipFill>
          <a:blip r:embed="rId3" cstate="print">
            <a:extLst>
              <a:ext uri="{28A0092B-C50C-407E-A947-70E740481C1C}">
                <a14:useLocalDpi xmlns:a14="http://schemas.microsoft.com/office/drawing/2010/main" val="0"/>
              </a:ext>
            </a:extLst>
          </a:blip>
          <a:srcRect l="15135" t="1709" r="11977"/>
          <a:stretch>
            <a:fillRect/>
          </a:stretch>
        </p:blipFill>
        <p:spPr bwMode="auto">
          <a:xfrm>
            <a:off x="3175" y="4543425"/>
            <a:ext cx="4576763"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pangolin on tree"/>
          <p:cNvPicPr>
            <a:picLocks noChangeAspect="1" noChangeArrowheads="1"/>
          </p:cNvPicPr>
          <p:nvPr/>
        </p:nvPicPr>
        <p:blipFill>
          <a:blip r:embed="rId4">
            <a:extLst>
              <a:ext uri="{28A0092B-C50C-407E-A947-70E740481C1C}">
                <a14:useLocalDpi xmlns:a14="http://schemas.microsoft.com/office/drawing/2010/main" val="0"/>
              </a:ext>
            </a:extLst>
          </a:blip>
          <a:srcRect l="22536" t="739" r="22173" b="-677"/>
          <a:stretch>
            <a:fillRect/>
          </a:stretch>
        </p:blipFill>
        <p:spPr bwMode="auto">
          <a:xfrm>
            <a:off x="4130675" y="1222375"/>
            <a:ext cx="4549775"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07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88" y="133350"/>
            <a:ext cx="8964612" cy="1765300"/>
          </a:xfrm>
        </p:spPr>
        <p:txBody>
          <a:bodyPr/>
          <a:lstStyle/>
          <a:p>
            <a:r>
              <a:rPr lang="en-US" altLang="en-US" b="1" dirty="0"/>
              <a:t>Threatened Species</a:t>
            </a:r>
          </a:p>
          <a:p>
            <a:pPr lvl="1"/>
            <a:r>
              <a:rPr lang="en-US" altLang="en-US" dirty="0"/>
              <a:t>A species that has a declining population and that is likely to become endangered if it is not protected.</a:t>
            </a:r>
          </a:p>
        </p:txBody>
      </p:sp>
      <p:pic>
        <p:nvPicPr>
          <p:cNvPr id="45059"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l="-185" t="8176" r="12035" b="10646"/>
          <a:stretch>
            <a:fillRect/>
          </a:stretch>
        </p:blipFill>
        <p:spPr bwMode="auto">
          <a:xfrm>
            <a:off x="3481388" y="1898650"/>
            <a:ext cx="5799137"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Image result for narwh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30388"/>
            <a:ext cx="4510088"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6" descr="Image result"/>
          <p:cNvPicPr>
            <a:picLocks noChangeAspect="1" noChangeArrowheads="1"/>
          </p:cNvPicPr>
          <p:nvPr/>
        </p:nvPicPr>
        <p:blipFill>
          <a:blip r:embed="rId4">
            <a:extLst>
              <a:ext uri="{28A0092B-C50C-407E-A947-70E740481C1C}">
                <a14:useLocalDpi xmlns:a14="http://schemas.microsoft.com/office/drawing/2010/main" val="0"/>
              </a:ext>
            </a:extLst>
          </a:blip>
          <a:srcRect l="18800" t="6952"/>
          <a:stretch>
            <a:fillRect/>
          </a:stretch>
        </p:blipFill>
        <p:spPr bwMode="auto">
          <a:xfrm>
            <a:off x="344488" y="4051300"/>
            <a:ext cx="3136900"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041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244475" y="26988"/>
            <a:ext cx="8899525" cy="926741"/>
          </a:xfrm>
          <a:prstGeom prst="rect">
            <a:avLst/>
          </a:prstGeom>
          <a:solidFill>
            <a:srgbClr val="D5E3FF"/>
          </a:solidFill>
          <a:ln w="28575">
            <a:solidFill>
              <a:srgbClr val="009999"/>
            </a:solidFill>
            <a:miter lim="800000"/>
            <a:headEnd/>
            <a:tailEnd/>
          </a:ln>
        </p:spPr>
        <p:txBody>
          <a:bodyPr wrap="none" anchor="ctr"/>
          <a:lstStyle>
            <a:lvl1pPr marL="6858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b="1" dirty="0">
                <a:solidFill>
                  <a:srgbClr val="000099"/>
                </a:solidFill>
              </a:rPr>
              <a:t>ENDANGERED   VS   THREATENED</a:t>
            </a:r>
          </a:p>
        </p:txBody>
      </p:sp>
      <p:sp>
        <p:nvSpPr>
          <p:cNvPr id="46083" name="Rectangle 4"/>
          <p:cNvSpPr>
            <a:spLocks noChangeArrowheads="1"/>
          </p:cNvSpPr>
          <p:nvPr/>
        </p:nvSpPr>
        <p:spPr bwMode="auto">
          <a:xfrm>
            <a:off x="12700" y="12700"/>
            <a:ext cx="908050" cy="1412875"/>
          </a:xfrm>
          <a:prstGeom prst="rect">
            <a:avLst/>
          </a:prstGeom>
          <a:solidFill>
            <a:srgbClr val="008C89"/>
          </a:solidFill>
          <a:ln w="28575">
            <a:solidFill>
              <a:srgbClr val="004182"/>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en-US" sz="2800"/>
          </a:p>
        </p:txBody>
      </p:sp>
      <p:pic>
        <p:nvPicPr>
          <p:cNvPr id="46084" name="Picture 5" descr="Le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26988"/>
            <a:ext cx="8826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8"/>
          <p:cNvSpPr>
            <a:spLocks noChangeArrowheads="1"/>
          </p:cNvSpPr>
          <p:nvPr/>
        </p:nvSpPr>
        <p:spPr bwMode="auto">
          <a:xfrm>
            <a:off x="212577" y="4726373"/>
            <a:ext cx="8779023" cy="213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0962" tIns="39688" rIns="80962" bIns="39688"/>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b="1" i="1" u="sng" dirty="0"/>
              <a:t>Threatened:</a:t>
            </a:r>
            <a:r>
              <a:rPr lang="en-US" altLang="en-US" b="1" i="1" dirty="0"/>
              <a:t> </a:t>
            </a:r>
            <a:r>
              <a:rPr lang="en-US" altLang="en-US" dirty="0"/>
              <a:t>population low but extinction is not about to happen</a:t>
            </a:r>
          </a:p>
          <a:p>
            <a:pPr eaLnBrk="1" hangingPunct="1">
              <a:buFontTx/>
              <a:buNone/>
            </a:pPr>
            <a:r>
              <a:rPr lang="en-US" altLang="en-US" b="1" i="1" u="sng" dirty="0"/>
              <a:t>Endangered:</a:t>
            </a:r>
            <a:r>
              <a:rPr lang="en-US" altLang="en-US" b="1" dirty="0"/>
              <a:t> </a:t>
            </a:r>
            <a:r>
              <a:rPr lang="en-US" altLang="en-US" dirty="0"/>
              <a:t>population so low that extinction  is possible</a:t>
            </a:r>
          </a:p>
        </p:txBody>
      </p:sp>
      <p:pic>
        <p:nvPicPr>
          <p:cNvPr id="46086" name="Picture 9" descr="extinc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040" y="980588"/>
            <a:ext cx="6449960" cy="3735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764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2"/>
          <p:cNvSpPr>
            <a:spLocks noChangeShapeType="1"/>
          </p:cNvSpPr>
          <p:nvPr/>
        </p:nvSpPr>
        <p:spPr bwMode="auto">
          <a:xfrm>
            <a:off x="0" y="1066800"/>
            <a:ext cx="9144000" cy="0"/>
          </a:xfrm>
          <a:prstGeom prst="line">
            <a:avLst/>
          </a:prstGeom>
          <a:noFill/>
          <a:ln w="889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07" name="Rectangle 3"/>
          <p:cNvSpPr>
            <a:spLocks noChangeArrowheads="1"/>
          </p:cNvSpPr>
          <p:nvPr/>
        </p:nvSpPr>
        <p:spPr bwMode="auto">
          <a:xfrm>
            <a:off x="442913" y="12701"/>
            <a:ext cx="8701087" cy="708026"/>
          </a:xfrm>
          <a:prstGeom prst="rect">
            <a:avLst/>
          </a:prstGeom>
          <a:solidFill>
            <a:srgbClr val="D5E3FF"/>
          </a:solidFill>
          <a:ln w="28575">
            <a:solidFill>
              <a:srgbClr val="009999"/>
            </a:solidFill>
            <a:miter lim="800000"/>
            <a:headEnd/>
            <a:tailEnd/>
          </a:ln>
        </p:spPr>
        <p:txBody>
          <a:bodyPr wrap="none" anchor="ctr"/>
          <a:lstStyle>
            <a:lvl1pPr marL="6858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400" b="1">
                <a:solidFill>
                  <a:srgbClr val="000099"/>
                </a:solidFill>
              </a:rPr>
              <a:t>THE GREATEST THREAT</a:t>
            </a:r>
          </a:p>
        </p:txBody>
      </p:sp>
      <p:sp>
        <p:nvSpPr>
          <p:cNvPr id="47108" name="Rectangle 4"/>
          <p:cNvSpPr>
            <a:spLocks noChangeArrowheads="1"/>
          </p:cNvSpPr>
          <p:nvPr/>
        </p:nvSpPr>
        <p:spPr bwMode="auto">
          <a:xfrm>
            <a:off x="12700" y="12700"/>
            <a:ext cx="908050" cy="1412875"/>
          </a:xfrm>
          <a:prstGeom prst="rect">
            <a:avLst/>
          </a:prstGeom>
          <a:solidFill>
            <a:srgbClr val="008C89"/>
          </a:solidFill>
          <a:ln w="28575">
            <a:solidFill>
              <a:srgbClr val="004182"/>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en-US" sz="2800"/>
          </a:p>
        </p:txBody>
      </p:sp>
      <p:pic>
        <p:nvPicPr>
          <p:cNvPr id="47109" name="Picture 5" descr="Le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26988"/>
            <a:ext cx="8826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7" descr="nw0002-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67" y="633451"/>
            <a:ext cx="8747607" cy="622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11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0724" y="78129"/>
            <a:ext cx="6622551" cy="1155700"/>
          </a:xfrm>
          <a:solidFill>
            <a:schemeClr val="bg1"/>
          </a:solidFill>
        </p:spPr>
        <p:txBody>
          <a:bodyPr>
            <a:normAutofit fontScale="90000"/>
          </a:bodyPr>
          <a:lstStyle/>
          <a:p>
            <a:r>
              <a:rPr lang="en-US" sz="6000" dirty="0">
                <a:solidFill>
                  <a:schemeClr val="accent3">
                    <a:lumMod val="50000"/>
                  </a:schemeClr>
                </a:solidFill>
                <a:latin typeface="Cavolini" panose="03000502040302020204" pitchFamily="66" charset="0"/>
                <a:cs typeface="Cavolini" panose="03000502040302020204" pitchFamily="66" charset="0"/>
              </a:rPr>
              <a:t>Invasive Species</a:t>
            </a:r>
          </a:p>
        </p:txBody>
      </p:sp>
      <p:sp>
        <p:nvSpPr>
          <p:cNvPr id="5" name="Title 1"/>
          <p:cNvSpPr txBox="1">
            <a:spLocks/>
          </p:cNvSpPr>
          <p:nvPr/>
        </p:nvSpPr>
        <p:spPr>
          <a:xfrm>
            <a:off x="1542551" y="5791200"/>
            <a:ext cx="5880100" cy="838200"/>
          </a:xfrm>
          <a:prstGeom prst="rect">
            <a:avLst/>
          </a:prstGeom>
          <a:solidFill>
            <a:schemeClr val="bg1"/>
          </a:solidFill>
          <a:ln w="2540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accent3">
                    <a:lumMod val="50000"/>
                  </a:schemeClr>
                </a:solidFill>
              </a:rPr>
              <a:t>An introduction</a:t>
            </a:r>
          </a:p>
        </p:txBody>
      </p:sp>
      <p:pic>
        <p:nvPicPr>
          <p:cNvPr id="1026" name="Picture 2" descr="http://3.bp.blogspot.com/-i40QQqBIel4/ToX7UsgE5UI/AAAAAAAAALU/lJC2fu9DM5Y/s1600/IMGP045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8333"/>
          <a:stretch/>
        </p:blipFill>
        <p:spPr bwMode="auto">
          <a:xfrm>
            <a:off x="590939" y="1104900"/>
            <a:ext cx="777551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132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454" y="145685"/>
            <a:ext cx="8229600" cy="1143000"/>
          </a:xfrm>
          <a:solidFill>
            <a:schemeClr val="bg1"/>
          </a:solidFill>
        </p:spPr>
        <p:txBody>
          <a:bodyPr/>
          <a:lstStyle/>
          <a:p>
            <a:r>
              <a:rPr lang="en-US" dirty="0">
                <a:solidFill>
                  <a:schemeClr val="accent3">
                    <a:lumMod val="50000"/>
                  </a:schemeClr>
                </a:solidFill>
                <a:latin typeface="Cavolini" panose="03000502040302020204" pitchFamily="66" charset="0"/>
                <a:cs typeface="Cavolini" panose="03000502040302020204" pitchFamily="66" charset="0"/>
              </a:rPr>
              <a:t>Native Species</a:t>
            </a:r>
          </a:p>
        </p:txBody>
      </p:sp>
      <p:sp>
        <p:nvSpPr>
          <p:cNvPr id="3" name="Content Placeholder 2"/>
          <p:cNvSpPr>
            <a:spLocks noGrp="1"/>
          </p:cNvSpPr>
          <p:nvPr>
            <p:ph idx="1"/>
          </p:nvPr>
        </p:nvSpPr>
        <p:spPr>
          <a:xfrm>
            <a:off x="228600" y="1392683"/>
            <a:ext cx="8763000" cy="4525963"/>
          </a:xfrm>
        </p:spPr>
        <p:txBody>
          <a:bodyPr/>
          <a:lstStyle/>
          <a:p>
            <a:r>
              <a:rPr lang="en-US" altLang="en-US" sz="2800" dirty="0"/>
              <a:t>Native species: a species that is endemic (common) or indigenous to a particular area</a:t>
            </a:r>
          </a:p>
          <a:p>
            <a:endParaRPr lang="en-US" altLang="en-US" sz="2800" dirty="0"/>
          </a:p>
          <a:p>
            <a:r>
              <a:rPr lang="en-US" altLang="en-US" sz="2800" dirty="0"/>
              <a:t>Normally live and thrive in a particular community</a:t>
            </a:r>
          </a:p>
          <a:p>
            <a:pPr marL="0" indent="0">
              <a:buNone/>
            </a:pPr>
            <a:endParaRPr lang="en-US" altLang="en-US" sz="2800" dirty="0"/>
          </a:p>
          <a:p>
            <a:pPr marL="0" indent="0">
              <a:buNone/>
            </a:pPr>
            <a:endParaRPr lang="en-US" dirty="0"/>
          </a:p>
        </p:txBody>
      </p:sp>
      <p:pic>
        <p:nvPicPr>
          <p:cNvPr id="2050" name="Picture 2" descr="Pink Lady's Slipper - click to see all state flo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433" y="3655665"/>
            <a:ext cx="2209800" cy="28382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1654" y="6466838"/>
            <a:ext cx="3657600" cy="338554"/>
          </a:xfrm>
          <a:prstGeom prst="rect">
            <a:avLst/>
          </a:prstGeom>
          <a:noFill/>
        </p:spPr>
        <p:txBody>
          <a:bodyPr wrap="square" rtlCol="0">
            <a:spAutoFit/>
          </a:bodyPr>
          <a:lstStyle/>
          <a:p>
            <a:r>
              <a:rPr lang="en-US" sz="1600" dirty="0"/>
              <a:t>Pink lady's slipper, </a:t>
            </a:r>
            <a:r>
              <a:rPr lang="en-US" sz="1600" i="1" dirty="0"/>
              <a:t>Cypripedium acaule</a:t>
            </a:r>
            <a:endParaRPr lang="en-US" sz="1600" dirty="0"/>
          </a:p>
        </p:txBody>
      </p:sp>
      <p:pic>
        <p:nvPicPr>
          <p:cNvPr id="2052" name="Picture 4" descr="Photo: A curled-up red f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432" y="3703171"/>
            <a:ext cx="3657600" cy="27432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800600" y="6476532"/>
            <a:ext cx="3657600" cy="338554"/>
          </a:xfrm>
          <a:prstGeom prst="rect">
            <a:avLst/>
          </a:prstGeom>
          <a:noFill/>
        </p:spPr>
        <p:txBody>
          <a:bodyPr wrap="square" rtlCol="0">
            <a:spAutoFit/>
          </a:bodyPr>
          <a:lstStyle/>
          <a:p>
            <a:pPr algn="ctr"/>
            <a:r>
              <a:rPr lang="en-US" sz="1600" dirty="0">
                <a:latin typeface="+mj-lt"/>
              </a:rPr>
              <a:t>Red fox, </a:t>
            </a:r>
            <a:r>
              <a:rPr lang="en-US" sz="1600" i="1" dirty="0">
                <a:latin typeface="+mj-lt"/>
              </a:rPr>
              <a:t>Vulpes vulpes</a:t>
            </a:r>
            <a:endParaRPr lang="en-US" sz="1600" dirty="0">
              <a:latin typeface="+mj-lt"/>
            </a:endParaRPr>
          </a:p>
        </p:txBody>
      </p:sp>
    </p:spTree>
    <p:extLst>
      <p:ext uri="{BB962C8B-B14F-4D97-AF65-F5344CB8AC3E}">
        <p14:creationId xmlns:p14="http://schemas.microsoft.com/office/powerpoint/2010/main" val="3268348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454" y="145685"/>
            <a:ext cx="8229600" cy="1143000"/>
          </a:xfrm>
          <a:solidFill>
            <a:schemeClr val="bg1"/>
          </a:solidFill>
        </p:spPr>
        <p:txBody>
          <a:bodyPr/>
          <a:lstStyle/>
          <a:p>
            <a:r>
              <a:rPr lang="en-US" dirty="0">
                <a:solidFill>
                  <a:schemeClr val="accent3">
                    <a:lumMod val="50000"/>
                  </a:schemeClr>
                </a:solidFill>
                <a:latin typeface="Cavolini" panose="03000502040302020204" pitchFamily="66" charset="0"/>
                <a:cs typeface="Cavolini" panose="03000502040302020204" pitchFamily="66" charset="0"/>
              </a:rPr>
              <a:t>Native Species</a:t>
            </a:r>
          </a:p>
        </p:txBody>
      </p:sp>
      <p:sp>
        <p:nvSpPr>
          <p:cNvPr id="3" name="Content Placeholder 2"/>
          <p:cNvSpPr>
            <a:spLocks noGrp="1"/>
          </p:cNvSpPr>
          <p:nvPr>
            <p:ph idx="1"/>
          </p:nvPr>
        </p:nvSpPr>
        <p:spPr>
          <a:xfrm>
            <a:off x="228600" y="1392683"/>
            <a:ext cx="8763000" cy="4525963"/>
          </a:xfrm>
        </p:spPr>
        <p:txBody>
          <a:bodyPr/>
          <a:lstStyle/>
          <a:p>
            <a:r>
              <a:rPr lang="en-US" altLang="en-US" sz="2800" dirty="0"/>
              <a:t>Occupy specific habitats and have specific niches in native environment.  </a:t>
            </a:r>
          </a:p>
          <a:p>
            <a:endParaRPr lang="en-US" altLang="en-US" sz="1200" dirty="0"/>
          </a:p>
          <a:p>
            <a:r>
              <a:rPr lang="en-US" altLang="en-US" sz="2800" dirty="0"/>
              <a:t>Have natural predators that help to keep their populations in check.</a:t>
            </a:r>
          </a:p>
          <a:p>
            <a:pPr marL="0" indent="0">
              <a:buNone/>
            </a:pPr>
            <a:endParaRPr lang="en-US" dirty="0"/>
          </a:p>
        </p:txBody>
      </p:sp>
      <p:pic>
        <p:nvPicPr>
          <p:cNvPr id="2050" name="Picture 2" descr="Pink Lady's Slipper - click to see all state flo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433" y="3655665"/>
            <a:ext cx="2209800" cy="28382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1654" y="6466838"/>
            <a:ext cx="3657600" cy="338554"/>
          </a:xfrm>
          <a:prstGeom prst="rect">
            <a:avLst/>
          </a:prstGeom>
          <a:noFill/>
        </p:spPr>
        <p:txBody>
          <a:bodyPr wrap="square" rtlCol="0">
            <a:spAutoFit/>
          </a:bodyPr>
          <a:lstStyle/>
          <a:p>
            <a:r>
              <a:rPr lang="en-US" sz="1600" dirty="0"/>
              <a:t>Pink lady's slipper, </a:t>
            </a:r>
            <a:r>
              <a:rPr lang="en-US" sz="1600" i="1" dirty="0"/>
              <a:t>Cypripedium acaule</a:t>
            </a:r>
            <a:endParaRPr lang="en-US" sz="1600" dirty="0"/>
          </a:p>
        </p:txBody>
      </p:sp>
      <p:pic>
        <p:nvPicPr>
          <p:cNvPr id="2052" name="Picture 4" descr="Photo: A curled-up red f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432" y="3703171"/>
            <a:ext cx="3657600" cy="27432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800600" y="6476532"/>
            <a:ext cx="3657600" cy="338554"/>
          </a:xfrm>
          <a:prstGeom prst="rect">
            <a:avLst/>
          </a:prstGeom>
          <a:noFill/>
        </p:spPr>
        <p:txBody>
          <a:bodyPr wrap="square" rtlCol="0">
            <a:spAutoFit/>
          </a:bodyPr>
          <a:lstStyle/>
          <a:p>
            <a:pPr algn="ctr"/>
            <a:r>
              <a:rPr lang="en-US" sz="1600" dirty="0">
                <a:latin typeface="+mj-lt"/>
              </a:rPr>
              <a:t>Red fox, </a:t>
            </a:r>
            <a:r>
              <a:rPr lang="en-US" sz="1600" i="1" dirty="0">
                <a:latin typeface="+mj-lt"/>
              </a:rPr>
              <a:t>Vulpes vulpes</a:t>
            </a:r>
            <a:endParaRPr lang="en-US" sz="1600" dirty="0">
              <a:latin typeface="+mj-lt"/>
            </a:endParaRPr>
          </a:p>
        </p:txBody>
      </p:sp>
    </p:spTree>
    <p:extLst>
      <p:ext uri="{BB962C8B-B14F-4D97-AF65-F5344CB8AC3E}">
        <p14:creationId xmlns:p14="http://schemas.microsoft.com/office/powerpoint/2010/main" val="2725747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1100</Words>
  <Application>Microsoft Office PowerPoint</Application>
  <PresentationFormat>On-screen Show (4:3)</PresentationFormat>
  <Paragraphs>132</Paragraphs>
  <Slides>22</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Abadi</vt:lpstr>
      <vt:lpstr>Arial</vt:lpstr>
      <vt:lpstr>Arial Black</vt:lpstr>
      <vt:lpstr>Calibri</vt:lpstr>
      <vt:lpstr>Cavolini</vt:lpstr>
      <vt:lpstr>Tempus Sans ITC</vt:lpstr>
      <vt:lpstr>Times New Roman</vt:lpstr>
      <vt:lpstr>Wingdings</vt:lpstr>
      <vt:lpstr>Office Theme</vt:lpstr>
      <vt:lpstr>Species Are Connected to Ecosystems</vt:lpstr>
      <vt:lpstr>Keystone Species</vt:lpstr>
      <vt:lpstr>Biodiversity of species</vt:lpstr>
      <vt:lpstr>PowerPoint Presentation</vt:lpstr>
      <vt:lpstr>PowerPoint Presentation</vt:lpstr>
      <vt:lpstr>PowerPoint Presentation</vt:lpstr>
      <vt:lpstr>Invasive Species</vt:lpstr>
      <vt:lpstr>Native Species</vt:lpstr>
      <vt:lpstr>Native Species</vt:lpstr>
      <vt:lpstr>Endemic Species</vt:lpstr>
      <vt:lpstr>Non-native species</vt:lpstr>
      <vt:lpstr>Non-native invasive species</vt:lpstr>
      <vt:lpstr>Common characteristics of invasive species</vt:lpstr>
      <vt:lpstr>Common traits to invasive plants</vt:lpstr>
      <vt:lpstr>Burmese Python</vt:lpstr>
      <vt:lpstr>Example: Northern Snakehead</vt:lpstr>
      <vt:lpstr>Impacts of invasive species</vt:lpstr>
      <vt:lpstr>Impacts of invasive species</vt:lpstr>
      <vt:lpstr>Impacts of invasive species</vt:lpstr>
      <vt:lpstr>Indirect Impacts of invasive species</vt:lpstr>
      <vt:lpstr>Economic Impacts of invasive species</vt:lpstr>
      <vt:lpstr>Use video &amp; answer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Species Are Connected to Ecosystems</dc:title>
  <dc:creator>Christina Deleon</dc:creator>
  <cp:lastModifiedBy>Donna Meeks</cp:lastModifiedBy>
  <cp:revision>1</cp:revision>
  <dcterms:created xsi:type="dcterms:W3CDTF">2021-01-09T22:27:32Z</dcterms:created>
  <dcterms:modified xsi:type="dcterms:W3CDTF">2021-01-10T20:03:54Z</dcterms:modified>
</cp:coreProperties>
</file>